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2"/>
  </p:notesMasterIdLst>
  <p:handoutMasterIdLst>
    <p:handoutMasterId r:id="rId13"/>
  </p:handoutMasterIdLst>
  <p:sldIdLst>
    <p:sldId id="314" r:id="rId2"/>
    <p:sldId id="315" r:id="rId3"/>
    <p:sldId id="320" r:id="rId4"/>
    <p:sldId id="260" r:id="rId5"/>
    <p:sldId id="316" r:id="rId6"/>
    <p:sldId id="287" r:id="rId7"/>
    <p:sldId id="285" r:id="rId8"/>
    <p:sldId id="317" r:id="rId9"/>
    <p:sldId id="318" r:id="rId10"/>
    <p:sldId id="319" r:id="rId11"/>
  </p:sldIdLst>
  <p:sldSz cx="9144000" cy="6858000" type="screen4x3"/>
  <p:notesSz cx="6858000" cy="9144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5" autoAdjust="0"/>
    <p:restoredTop sz="94660"/>
  </p:normalViewPr>
  <p:slideViewPr>
    <p:cSldViewPr>
      <p:cViewPr varScale="1">
        <p:scale>
          <a:sx n="77" d="100"/>
          <a:sy n="77" d="100"/>
        </p:scale>
        <p:origin x="-73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2388815981335671E-2"/>
          <c:y val="4.6923936408671471E-2"/>
          <c:w val="0.92758432973656069"/>
          <c:h val="0.66812830772147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2023/2024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accent1"/>
              </a:solidFill>
            </a:ln>
          </c:spPr>
          <c:invertIfNegative val="0"/>
          <c:cat>
            <c:strRef>
              <c:f>Лист1!$A$2:$A$7</c:f>
              <c:strCache>
                <c:ptCount val="6"/>
                <c:pt idx="0">
                  <c:v>Образовательная среда</c:v>
                </c:pt>
                <c:pt idx="1">
                  <c:v>воспитание и социализация</c:v>
                </c:pt>
                <c:pt idx="2">
                  <c:v>кадры для региона</c:v>
                </c:pt>
                <c:pt idx="3">
                  <c:v>цифровая обровательная среда</c:v>
                </c:pt>
                <c:pt idx="4">
                  <c:v>работа с педагогами</c:v>
                </c:pt>
                <c:pt idx="5">
                  <c:v>качество образования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25</c:v>
                </c:pt>
                <c:pt idx="1">
                  <c:v>26</c:v>
                </c:pt>
                <c:pt idx="2">
                  <c:v>2</c:v>
                </c:pt>
                <c:pt idx="3">
                  <c:v>11</c:v>
                </c:pt>
                <c:pt idx="4">
                  <c:v>7</c:v>
                </c:pt>
                <c:pt idx="5">
                  <c:v>14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2024/2025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cat>
            <c:strRef>
              <c:f>Лист1!$A$2:$A$7</c:f>
              <c:strCache>
                <c:ptCount val="6"/>
                <c:pt idx="0">
                  <c:v>Образовательная среда</c:v>
                </c:pt>
                <c:pt idx="1">
                  <c:v>воспитание и социализация</c:v>
                </c:pt>
                <c:pt idx="2">
                  <c:v>кадры для региона</c:v>
                </c:pt>
                <c:pt idx="3">
                  <c:v>цифровая обровательная среда</c:v>
                </c:pt>
                <c:pt idx="4">
                  <c:v>работа с педагогами</c:v>
                </c:pt>
                <c:pt idx="5">
                  <c:v>качество образования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33</c:v>
                </c:pt>
                <c:pt idx="1">
                  <c:v>45</c:v>
                </c:pt>
                <c:pt idx="2">
                  <c:v>15</c:v>
                </c:pt>
                <c:pt idx="3">
                  <c:v>15</c:v>
                </c:pt>
                <c:pt idx="4">
                  <c:v>5</c:v>
                </c:pt>
                <c:pt idx="5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963136"/>
        <c:axId val="35121408"/>
      </c:barChart>
      <c:catAx>
        <c:axId val="959631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 baseline="0">
                <a:solidFill>
                  <a:schemeClr val="accent5">
                    <a:lumMod val="75000"/>
                  </a:schemeClr>
                </a:solidFill>
              </a:defRPr>
            </a:pPr>
            <a:endParaRPr lang="ru-RU"/>
          </a:p>
        </c:txPr>
        <c:crossAx val="35121408"/>
        <c:crosses val="autoZero"/>
        <c:auto val="1"/>
        <c:lblAlgn val="ctr"/>
        <c:lblOffset val="100"/>
        <c:noMultiLvlLbl val="0"/>
      </c:catAx>
      <c:valAx>
        <c:axId val="351214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959631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5019162535238652"/>
          <c:y val="0.89219774885477399"/>
          <c:w val="0.38437627588218137"/>
          <c:h val="9.1086471542078454E-2"/>
        </c:manualLayout>
      </c:layout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29FD99-40B9-4409-8ABF-293F907A2B9F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EB957-B768-47A4-8FD9-FD0F06E6A9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552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501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E04855-7F41-4692-8F6E-9509DEFF187E}" type="datetimeFigureOut">
              <a:rPr lang="ru-RU" smtClean="0"/>
              <a:pPr/>
              <a:t>11.03.2026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468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5010" y="868468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CF486B-BC4E-41EE-BEA0-9FC8DC7D6C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397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F486B-BC4E-41EE-BEA0-9FC8DC7D6CC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683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F486B-BC4E-41EE-BEA0-9FC8DC7D6CC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7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F486B-BC4E-41EE-BEA0-9FC8DC7D6CC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9196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F32418-248C-46D2-9623-F7BC6302FF0A}" type="datetimeFigureOut">
              <a:rPr lang="ru-RU" smtClean="0"/>
              <a:pPr>
                <a:defRPr/>
              </a:pPr>
              <a:t>11.03.2026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8859C3FC-3343-464B-9F79-98CCD1A36F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F32418-248C-46D2-9623-F7BC6302FF0A}" type="datetimeFigureOut">
              <a:rPr lang="ru-RU" smtClean="0"/>
              <a:pPr>
                <a:defRPr/>
              </a:pPr>
              <a:t>11.03.2026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59C3FC-3343-464B-9F79-98CCD1A36F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F32418-248C-46D2-9623-F7BC6302FF0A}" type="datetimeFigureOut">
              <a:rPr lang="ru-RU" smtClean="0"/>
              <a:pPr>
                <a:defRPr/>
              </a:pPr>
              <a:t>11.03.2026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59C3FC-3343-464B-9F79-98CCD1A36F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1_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7F32418-248C-46D2-9623-F7BC6302FF0A}" type="datetimeFigureOut">
              <a:rPr lang="ru-RU"/>
              <a:pPr>
                <a:defRPr/>
              </a:pPr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859C3FC-3343-464B-9F79-98CCD1A36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1_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 dirty="0"/>
              <a:t>Образец текста</a:t>
            </a:r>
            <a:endParaRPr dirty="0"/>
          </a:p>
          <a:p>
            <a:pPr lvl="1">
              <a:defRPr/>
            </a:pPr>
            <a:r>
              <a:rPr lang="ru-RU" dirty="0"/>
              <a:t>Второй уровень</a:t>
            </a:r>
            <a:endParaRPr dirty="0"/>
          </a:p>
          <a:p>
            <a:pPr lvl="2">
              <a:defRPr/>
            </a:pPr>
            <a:r>
              <a:rPr lang="ru-RU" dirty="0"/>
              <a:t>Третий уровень</a:t>
            </a:r>
            <a:endParaRPr dirty="0"/>
          </a:p>
          <a:p>
            <a:pPr lvl="3">
              <a:defRPr/>
            </a:pPr>
            <a:r>
              <a:rPr lang="ru-RU" dirty="0"/>
              <a:t>Четвертый уровень</a:t>
            </a:r>
            <a:endParaRPr dirty="0"/>
          </a:p>
          <a:p>
            <a:pPr lvl="4">
              <a:defRPr/>
            </a:pPr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7F32418-248C-46D2-9623-F7BC6302FF0A}" type="datetimeFigureOut">
              <a:rPr lang="ru-RU"/>
              <a:pPr>
                <a:defRPr/>
              </a:pPr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859C3FC-3343-464B-9F79-98CCD1A36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1_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7F32418-248C-46D2-9623-F7BC6302FF0A}" type="datetimeFigureOut">
              <a:rPr lang="ru-RU"/>
              <a:pPr>
                <a:defRPr/>
              </a:pPr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859C3FC-3343-464B-9F79-98CCD1A36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1_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7F32418-248C-46D2-9623-F7BC6302FF0A}" type="datetimeFigureOut">
              <a:rPr lang="ru-RU"/>
              <a:pPr>
                <a:defRPr/>
              </a:pPr>
              <a:t>11.03.2026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859C3FC-3343-464B-9F79-98CCD1A36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1_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7F32418-248C-46D2-9623-F7BC6302FF0A}" type="datetimeFigureOut">
              <a:rPr lang="ru-RU"/>
              <a:pPr>
                <a:defRPr/>
              </a:pPr>
              <a:t>11.03.2026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859C3FC-3343-464B-9F79-98CCD1A36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1_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7F32418-248C-46D2-9623-F7BC6302FF0A}" type="datetimeFigureOut">
              <a:rPr lang="ru-RU"/>
              <a:pPr>
                <a:defRPr/>
              </a:pPr>
              <a:t>11.03.2026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859C3FC-3343-464B-9F79-98CCD1A36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1_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7F32418-248C-46D2-9623-F7BC6302FF0A}" type="datetimeFigureOut">
              <a:rPr lang="ru-RU"/>
              <a:pPr>
                <a:defRPr/>
              </a:pPr>
              <a:t>11.03.2026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859C3FC-3343-464B-9F79-98CCD1A36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1_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7F32418-248C-46D2-9623-F7BC6302FF0A}" type="datetimeFigureOut">
              <a:rPr lang="ru-RU"/>
              <a:pPr>
                <a:defRPr/>
              </a:pPr>
              <a:t>11.03.2026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859C3FC-3343-464B-9F79-98CCD1A36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F32418-248C-46D2-9623-F7BC6302FF0A}" type="datetimeFigureOut">
              <a:rPr lang="ru-RU" smtClean="0"/>
              <a:pPr>
                <a:defRPr/>
              </a:pPr>
              <a:t>11.03.2026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59C3FC-3343-464B-9F79-98CCD1A36F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1_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7F32418-248C-46D2-9623-F7BC6302FF0A}" type="datetimeFigureOut">
              <a:rPr lang="ru-RU"/>
              <a:pPr>
                <a:defRPr/>
              </a:pPr>
              <a:t>11.03.2026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859C3FC-3343-464B-9F79-98CCD1A36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1_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7F32418-248C-46D2-9623-F7BC6302FF0A}" type="datetimeFigureOut">
              <a:rPr lang="ru-RU"/>
              <a:pPr>
                <a:defRPr/>
              </a:pPr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859C3FC-3343-464B-9F79-98CCD1A36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1_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7F32418-248C-46D2-9623-F7BC6302FF0A}" type="datetimeFigureOut">
              <a:rPr lang="ru-RU"/>
              <a:pPr>
                <a:defRPr/>
              </a:pPr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859C3FC-3343-464B-9F79-98CCD1A36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F32418-248C-46D2-9623-F7BC6302FF0A}" type="datetimeFigureOut">
              <a:rPr lang="ru-RU" smtClean="0"/>
              <a:pPr>
                <a:defRPr/>
              </a:pPr>
              <a:t>11.03.2026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59C3FC-3343-464B-9F79-98CCD1A36F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F32418-248C-46D2-9623-F7BC6302FF0A}" type="datetimeFigureOut">
              <a:rPr lang="ru-RU" smtClean="0"/>
              <a:pPr>
                <a:defRPr/>
              </a:pPr>
              <a:t>11.03.2026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59C3FC-3343-464B-9F79-98CCD1A36F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F32418-248C-46D2-9623-F7BC6302FF0A}" type="datetimeFigureOut">
              <a:rPr lang="ru-RU" smtClean="0"/>
              <a:pPr>
                <a:defRPr/>
              </a:pPr>
              <a:t>11.03.2026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59C3FC-3343-464B-9F79-98CCD1A36F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F32418-248C-46D2-9623-F7BC6302FF0A}" type="datetimeFigureOut">
              <a:rPr lang="ru-RU" smtClean="0"/>
              <a:pPr>
                <a:defRPr/>
              </a:pPr>
              <a:t>11.03.2026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59C3FC-3343-464B-9F79-98CCD1A36F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F32418-248C-46D2-9623-F7BC6302FF0A}" type="datetimeFigureOut">
              <a:rPr lang="ru-RU" smtClean="0"/>
              <a:pPr>
                <a:defRPr/>
              </a:pPr>
              <a:t>11.03.2026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59C3FC-3343-464B-9F79-98CCD1A36F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F32418-248C-46D2-9623-F7BC6302FF0A}" type="datetimeFigureOut">
              <a:rPr lang="ru-RU" smtClean="0"/>
              <a:pPr>
                <a:defRPr/>
              </a:pPr>
              <a:t>11.03.2026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59C3FC-3343-464B-9F79-98CCD1A36F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F32418-248C-46D2-9623-F7BC6302FF0A}" type="datetimeFigureOut">
              <a:rPr lang="ru-RU" smtClean="0"/>
              <a:pPr>
                <a:defRPr/>
              </a:pPr>
              <a:t>11.03.2026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59C3FC-3343-464B-9F79-98CCD1A36F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7F32418-248C-46D2-9623-F7BC6302FF0A}" type="datetimeFigureOut">
              <a:rPr lang="ru-RU" smtClean="0"/>
              <a:pPr>
                <a:defRPr/>
              </a:pPr>
              <a:t>11.03.2026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859C3FC-3343-464B-9F79-98CCD1A36F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649" r:id="rId12"/>
    <p:sldLayoutId id="2147483650" r:id="rId13"/>
    <p:sldLayoutId id="2147483651" r:id="rId14"/>
    <p:sldLayoutId id="2147483652" r:id="rId15"/>
    <p:sldLayoutId id="2147483653" r:id="rId16"/>
    <p:sldLayoutId id="2147483654" r:id="rId17"/>
    <p:sldLayoutId id="2147483655" r:id="rId18"/>
    <p:sldLayoutId id="2147483656" r:id="rId19"/>
    <p:sldLayoutId id="2147483657" r:id="rId20"/>
    <p:sldLayoutId id="2147483658" r:id="rId21"/>
    <p:sldLayoutId id="2147483659" r:id="rId22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s://iro61.ru/life/tsentr-nepreryvnogo-povysheniya-professionalnogo-masterstva-pedagogicheskikh-rabotnikov/deyatelnost-tsentra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8"/>
          <p:cNvPicPr preferRelativeResize="0"/>
          <p:nvPr/>
        </p:nvPicPr>
        <p:blipFill rotWithShape="1">
          <a:blip r:embed="rId3">
            <a:alphaModFix/>
          </a:blip>
          <a:srcRect l="1520" r="9534"/>
          <a:stretch/>
        </p:blipFill>
        <p:spPr>
          <a:xfrm>
            <a:off x="494270" y="-877345"/>
            <a:ext cx="9144000" cy="67333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8" name="Google Shape;128;p8"/>
          <p:cNvGrpSpPr/>
          <p:nvPr/>
        </p:nvGrpSpPr>
        <p:grpSpPr>
          <a:xfrm>
            <a:off x="1002303" y="-451097"/>
            <a:ext cx="7313045" cy="5415830"/>
            <a:chOff x="-633" y="-1527451"/>
            <a:chExt cx="19501452" cy="10831660"/>
          </a:xfrm>
        </p:grpSpPr>
        <p:grpSp>
          <p:nvGrpSpPr>
            <p:cNvPr id="129" name="Google Shape;129;p8"/>
            <p:cNvGrpSpPr/>
            <p:nvPr/>
          </p:nvGrpSpPr>
          <p:grpSpPr>
            <a:xfrm>
              <a:off x="6805307" y="-1527451"/>
              <a:ext cx="6206785" cy="7734236"/>
              <a:chOff x="0" y="-200025"/>
              <a:chExt cx="812800" cy="1012825"/>
            </a:xfrm>
          </p:grpSpPr>
          <p:sp>
            <p:nvSpPr>
              <p:cNvPr id="130" name="Google Shape;130;p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E1D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rtl="0"/>
                <a:endParaRPr/>
              </a:p>
            </p:txBody>
          </p:sp>
          <p:sp>
            <p:nvSpPr>
              <p:cNvPr id="131" name="Google Shape;131;p8"/>
              <p:cNvSpPr txBox="1"/>
              <p:nvPr/>
            </p:nvSpPr>
            <p:spPr>
              <a:xfrm>
                <a:off x="64510" y="-200025"/>
                <a:ext cx="660400" cy="9366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algn="ctr" rtl="0">
                  <a:lnSpc>
                    <a:spcPct val="332166"/>
                  </a:lnSpc>
                </a:pPr>
                <a:endParaRPr sz="1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" name="Google Shape;132;p8"/>
            <p:cNvGrpSpPr/>
            <p:nvPr/>
          </p:nvGrpSpPr>
          <p:grpSpPr>
            <a:xfrm>
              <a:off x="265781" y="1308451"/>
              <a:ext cx="19235038" cy="7995756"/>
              <a:chOff x="0" y="-276225"/>
              <a:chExt cx="3799514" cy="1579409"/>
            </a:xfrm>
          </p:grpSpPr>
          <p:sp>
            <p:nvSpPr>
              <p:cNvPr id="133" name="Google Shape;133;p8"/>
              <p:cNvSpPr/>
              <p:nvPr/>
            </p:nvSpPr>
            <p:spPr>
              <a:xfrm>
                <a:off x="0" y="0"/>
                <a:ext cx="3799513" cy="1303184"/>
              </a:xfrm>
              <a:custGeom>
                <a:avLst/>
                <a:gdLst/>
                <a:ahLst/>
                <a:cxnLst/>
                <a:rect l="l" t="t" r="r" b="b"/>
                <a:pathLst>
                  <a:path w="3799513" h="1303184" extrusionOk="0">
                    <a:moveTo>
                      <a:pt x="27369" y="0"/>
                    </a:moveTo>
                    <a:lnTo>
                      <a:pt x="3772144" y="0"/>
                    </a:lnTo>
                    <a:cubicBezTo>
                      <a:pt x="3779403" y="0"/>
                      <a:pt x="3786364" y="2884"/>
                      <a:pt x="3791497" y="8016"/>
                    </a:cubicBezTo>
                    <a:cubicBezTo>
                      <a:pt x="3796630" y="13149"/>
                      <a:pt x="3799513" y="20111"/>
                      <a:pt x="3799513" y="27369"/>
                    </a:cubicBezTo>
                    <a:lnTo>
                      <a:pt x="3799513" y="1275814"/>
                    </a:lnTo>
                    <a:cubicBezTo>
                      <a:pt x="3799513" y="1290930"/>
                      <a:pt x="3787260" y="1303184"/>
                      <a:pt x="3772144" y="1303184"/>
                    </a:cubicBezTo>
                    <a:lnTo>
                      <a:pt x="27369" y="1303184"/>
                    </a:lnTo>
                    <a:cubicBezTo>
                      <a:pt x="20111" y="1303184"/>
                      <a:pt x="13149" y="1300300"/>
                      <a:pt x="8016" y="1295167"/>
                    </a:cubicBezTo>
                    <a:cubicBezTo>
                      <a:pt x="2884" y="1290035"/>
                      <a:pt x="0" y="1283073"/>
                      <a:pt x="0" y="1275814"/>
                    </a:cubicBezTo>
                    <a:lnTo>
                      <a:pt x="0" y="27369"/>
                    </a:lnTo>
                    <a:cubicBezTo>
                      <a:pt x="0" y="12254"/>
                      <a:pt x="12254" y="0"/>
                      <a:pt x="27369" y="0"/>
                    </a:cubicBezTo>
                    <a:close/>
                  </a:path>
                </a:pathLst>
              </a:custGeom>
              <a:solidFill>
                <a:srgbClr val="0E1D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rtl="0"/>
                <a:endParaRPr/>
              </a:p>
            </p:txBody>
          </p:sp>
          <p:sp>
            <p:nvSpPr>
              <p:cNvPr id="134" name="Google Shape;134;p8"/>
              <p:cNvSpPr txBox="1"/>
              <p:nvPr/>
            </p:nvSpPr>
            <p:spPr>
              <a:xfrm>
                <a:off x="0" y="-276225"/>
                <a:ext cx="3799514" cy="157940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algn="ctr" rtl="0">
                  <a:lnSpc>
                    <a:spcPct val="332166"/>
                  </a:lnSpc>
                </a:pPr>
                <a:endParaRPr sz="1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" name="Google Shape;135;p8"/>
            <p:cNvGrpSpPr/>
            <p:nvPr/>
          </p:nvGrpSpPr>
          <p:grpSpPr>
            <a:xfrm>
              <a:off x="-633" y="1308453"/>
              <a:ext cx="19235666" cy="7995756"/>
              <a:chOff x="-125" y="-225921"/>
              <a:chExt cx="3799638" cy="1579409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0" y="0"/>
                <a:ext cx="3799513" cy="1303184"/>
              </a:xfrm>
              <a:custGeom>
                <a:avLst/>
                <a:gdLst/>
                <a:ahLst/>
                <a:cxnLst/>
                <a:rect l="l" t="t" r="r" b="b"/>
                <a:pathLst>
                  <a:path w="3799513" h="1303184" extrusionOk="0">
                    <a:moveTo>
                      <a:pt x="27369" y="0"/>
                    </a:moveTo>
                    <a:lnTo>
                      <a:pt x="3772144" y="0"/>
                    </a:lnTo>
                    <a:cubicBezTo>
                      <a:pt x="3779403" y="0"/>
                      <a:pt x="3786364" y="2884"/>
                      <a:pt x="3791497" y="8016"/>
                    </a:cubicBezTo>
                    <a:cubicBezTo>
                      <a:pt x="3796630" y="13149"/>
                      <a:pt x="3799513" y="20111"/>
                      <a:pt x="3799513" y="27369"/>
                    </a:cubicBezTo>
                    <a:lnTo>
                      <a:pt x="3799513" y="1275814"/>
                    </a:lnTo>
                    <a:cubicBezTo>
                      <a:pt x="3799513" y="1290930"/>
                      <a:pt x="3787260" y="1303184"/>
                      <a:pt x="3772144" y="1303184"/>
                    </a:cubicBezTo>
                    <a:lnTo>
                      <a:pt x="27369" y="1303184"/>
                    </a:lnTo>
                    <a:cubicBezTo>
                      <a:pt x="20111" y="1303184"/>
                      <a:pt x="13149" y="1300300"/>
                      <a:pt x="8016" y="1295167"/>
                    </a:cubicBezTo>
                    <a:cubicBezTo>
                      <a:pt x="2884" y="1290035"/>
                      <a:pt x="0" y="1283073"/>
                      <a:pt x="0" y="1275814"/>
                    </a:cubicBezTo>
                    <a:lnTo>
                      <a:pt x="0" y="27369"/>
                    </a:lnTo>
                    <a:cubicBezTo>
                      <a:pt x="0" y="12254"/>
                      <a:pt x="12254" y="0"/>
                      <a:pt x="2736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rtl="0"/>
                <a:endParaRPr/>
              </a:p>
            </p:txBody>
          </p:sp>
          <p:sp>
            <p:nvSpPr>
              <p:cNvPr id="137" name="Google Shape;137;p8"/>
              <p:cNvSpPr txBox="1"/>
              <p:nvPr/>
            </p:nvSpPr>
            <p:spPr>
              <a:xfrm>
                <a:off x="-125" y="-225921"/>
                <a:ext cx="3799514" cy="157940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algn="ctr" rtl="0">
                  <a:lnSpc>
                    <a:spcPct val="332166"/>
                  </a:lnSpc>
                </a:pPr>
                <a:endParaRPr sz="1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>
              <a:off x="6514126" y="-1527451"/>
              <a:ext cx="6206785" cy="7734236"/>
              <a:chOff x="0" y="-200025"/>
              <a:chExt cx="812800" cy="1012825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rtl="0"/>
                <a:endParaRPr/>
              </a:p>
            </p:txBody>
          </p:sp>
          <p:sp>
            <p:nvSpPr>
              <p:cNvPr id="140" name="Google Shape;140;p8"/>
              <p:cNvSpPr txBox="1"/>
              <p:nvPr/>
            </p:nvSpPr>
            <p:spPr>
              <a:xfrm>
                <a:off x="76200" y="-200025"/>
                <a:ext cx="660400" cy="9366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algn="ctr" rtl="0">
                  <a:lnSpc>
                    <a:spcPct val="332166"/>
                  </a:lnSpc>
                </a:pPr>
                <a:endParaRPr sz="1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2" name="Google Shape;142;p8"/>
          <p:cNvSpPr/>
          <p:nvPr/>
        </p:nvSpPr>
        <p:spPr>
          <a:xfrm flipH="1">
            <a:off x="4063291" y="774405"/>
            <a:ext cx="917841" cy="1267577"/>
          </a:xfrm>
          <a:custGeom>
            <a:avLst/>
            <a:gdLst/>
            <a:ahLst/>
            <a:cxnLst/>
            <a:rect l="l" t="t" r="r" b="b"/>
            <a:pathLst>
              <a:path w="1835682" h="1901365" extrusionOk="0">
                <a:moveTo>
                  <a:pt x="1835682" y="0"/>
                </a:moveTo>
                <a:lnTo>
                  <a:pt x="0" y="0"/>
                </a:lnTo>
                <a:lnTo>
                  <a:pt x="0" y="1901366"/>
                </a:lnTo>
                <a:lnTo>
                  <a:pt x="1835682" y="1901366"/>
                </a:lnTo>
                <a:lnTo>
                  <a:pt x="1835682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pic>
        <p:nvPicPr>
          <p:cNvPr id="146" name="Google Shape;146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00392" y="3462767"/>
            <a:ext cx="980063" cy="2749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8"/>
          <p:cNvPicPr preferRelativeResize="0"/>
          <p:nvPr/>
        </p:nvPicPr>
        <p:blipFill rotWithShape="1">
          <a:blip r:embed="rId6">
            <a:alphaModFix/>
          </a:blip>
          <a:srcRect l="23494"/>
          <a:stretch/>
        </p:blipFill>
        <p:spPr>
          <a:xfrm>
            <a:off x="-180528" y="4028267"/>
            <a:ext cx="1894026" cy="218376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338175" y="2287076"/>
            <a:ext cx="65795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Century Gothic" pitchFamily="34" charset="0"/>
              </a:rPr>
              <a:t>Деятельность Экспертного совета: критерии заявленных проектов и общие рекомендации претендентам на статус ОБИП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54530" y="55892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03848" y="5312241"/>
            <a:ext cx="47526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Юшко Галина Николаевна, директор ЦНППМПР ГАУ ДПО РО ИРО</a:t>
            </a:r>
            <a:endParaRPr lang="ru-RU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614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10"/>
          <p:cNvPicPr preferRelativeResize="0"/>
          <p:nvPr/>
        </p:nvPicPr>
        <p:blipFill rotWithShape="1">
          <a:blip r:embed="rId3">
            <a:alphaModFix/>
          </a:blip>
          <a:srcRect l="1520" r="9534"/>
          <a:stretch/>
        </p:blipFill>
        <p:spPr>
          <a:xfrm>
            <a:off x="0" y="65067"/>
            <a:ext cx="9144000" cy="67333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8" name="Google Shape;178;p10"/>
          <p:cNvGrpSpPr/>
          <p:nvPr/>
        </p:nvGrpSpPr>
        <p:grpSpPr>
          <a:xfrm>
            <a:off x="432695" y="-225386"/>
            <a:ext cx="8498723" cy="6833721"/>
            <a:chOff x="0" y="-276225"/>
            <a:chExt cx="4476693" cy="2699742"/>
          </a:xfrm>
        </p:grpSpPr>
        <p:sp>
          <p:nvSpPr>
            <p:cNvPr id="179" name="Google Shape;179;p10"/>
            <p:cNvSpPr/>
            <p:nvPr/>
          </p:nvSpPr>
          <p:spPr>
            <a:xfrm>
              <a:off x="0" y="0"/>
              <a:ext cx="4476693" cy="2423517"/>
            </a:xfrm>
            <a:custGeom>
              <a:avLst/>
              <a:gdLst/>
              <a:ahLst/>
              <a:cxnLst/>
              <a:rect l="l" t="t" r="r" b="b"/>
              <a:pathLst>
                <a:path w="4476693" h="2423517" extrusionOk="0">
                  <a:moveTo>
                    <a:pt x="26873" y="0"/>
                  </a:moveTo>
                  <a:lnTo>
                    <a:pt x="4449820" y="0"/>
                  </a:lnTo>
                  <a:cubicBezTo>
                    <a:pt x="4464662" y="0"/>
                    <a:pt x="4476693" y="12031"/>
                    <a:pt x="4476693" y="26873"/>
                  </a:cubicBezTo>
                  <a:lnTo>
                    <a:pt x="4476693" y="2396644"/>
                  </a:lnTo>
                  <a:cubicBezTo>
                    <a:pt x="4476693" y="2411485"/>
                    <a:pt x="4464662" y="2423517"/>
                    <a:pt x="4449820" y="2423517"/>
                  </a:cubicBezTo>
                  <a:lnTo>
                    <a:pt x="26873" y="2423517"/>
                  </a:lnTo>
                  <a:cubicBezTo>
                    <a:pt x="12031" y="2423517"/>
                    <a:pt x="0" y="2411485"/>
                    <a:pt x="0" y="2396644"/>
                  </a:cubicBezTo>
                  <a:lnTo>
                    <a:pt x="0" y="26873"/>
                  </a:lnTo>
                  <a:cubicBezTo>
                    <a:pt x="0" y="12031"/>
                    <a:pt x="12031" y="0"/>
                    <a:pt x="26873" y="0"/>
                  </a:cubicBezTo>
                  <a:close/>
                </a:path>
              </a:pathLst>
            </a:custGeom>
            <a:solidFill>
              <a:srgbClr val="0E1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rtl="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0" name="Google Shape;180;p10"/>
            <p:cNvSpPr txBox="1"/>
            <p:nvPr/>
          </p:nvSpPr>
          <p:spPr>
            <a:xfrm>
              <a:off x="0" y="-276225"/>
              <a:ext cx="4476693" cy="2699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 rtl="0">
                <a:lnSpc>
                  <a:spcPct val="332166"/>
                </a:lnSpc>
              </a:pPr>
              <a:endParaRPr sz="100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1" name="Google Shape;181;p10"/>
          <p:cNvGrpSpPr/>
          <p:nvPr/>
        </p:nvGrpSpPr>
        <p:grpSpPr>
          <a:xfrm>
            <a:off x="322639" y="-291630"/>
            <a:ext cx="8498723" cy="6744298"/>
            <a:chOff x="0" y="-275784"/>
            <a:chExt cx="4476693" cy="2664414"/>
          </a:xfrm>
        </p:grpSpPr>
        <p:sp>
          <p:nvSpPr>
            <p:cNvPr id="182" name="Google Shape;182;p10"/>
            <p:cNvSpPr/>
            <p:nvPr/>
          </p:nvSpPr>
          <p:spPr>
            <a:xfrm>
              <a:off x="0" y="0"/>
              <a:ext cx="4476693" cy="2388189"/>
            </a:xfrm>
            <a:custGeom>
              <a:avLst/>
              <a:gdLst/>
              <a:ahLst/>
              <a:cxnLst/>
              <a:rect l="l" t="t" r="r" b="b"/>
              <a:pathLst>
                <a:path w="4476693" h="2388189" extrusionOk="0">
                  <a:moveTo>
                    <a:pt x="23229" y="0"/>
                  </a:moveTo>
                  <a:lnTo>
                    <a:pt x="4453464" y="0"/>
                  </a:lnTo>
                  <a:cubicBezTo>
                    <a:pt x="4466293" y="0"/>
                    <a:pt x="4476693" y="10400"/>
                    <a:pt x="4476693" y="23229"/>
                  </a:cubicBezTo>
                  <a:lnTo>
                    <a:pt x="4476693" y="2364960"/>
                  </a:lnTo>
                  <a:cubicBezTo>
                    <a:pt x="4476693" y="2377789"/>
                    <a:pt x="4466293" y="2388189"/>
                    <a:pt x="4453464" y="2388189"/>
                  </a:cubicBezTo>
                  <a:lnTo>
                    <a:pt x="23229" y="2388189"/>
                  </a:lnTo>
                  <a:cubicBezTo>
                    <a:pt x="10400" y="2388189"/>
                    <a:pt x="0" y="2377789"/>
                    <a:pt x="0" y="2364960"/>
                  </a:cubicBezTo>
                  <a:lnTo>
                    <a:pt x="0" y="23229"/>
                  </a:lnTo>
                  <a:cubicBezTo>
                    <a:pt x="0" y="10400"/>
                    <a:pt x="10400" y="0"/>
                    <a:pt x="232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rtl="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3" name="Google Shape;183;p10"/>
            <p:cNvSpPr txBox="1"/>
            <p:nvPr/>
          </p:nvSpPr>
          <p:spPr>
            <a:xfrm>
              <a:off x="0" y="-275784"/>
              <a:ext cx="4476693" cy="26644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 rtl="0">
                <a:lnSpc>
                  <a:spcPct val="332166"/>
                </a:lnSpc>
              </a:pPr>
              <a:endParaRPr sz="100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6" name="Google Shape;186;p10"/>
          <p:cNvSpPr txBox="1"/>
          <p:nvPr/>
        </p:nvSpPr>
        <p:spPr>
          <a:xfrm>
            <a:off x="432695" y="549057"/>
            <a:ext cx="7091633" cy="5310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ru-RU" b="1" dirty="0" smtClean="0">
                <a:solidFill>
                  <a:srgbClr val="63891F">
                    <a:lumMod val="75000"/>
                  </a:srgbClr>
                </a:solidFill>
              </a:rPr>
              <a:t>Заседание экспертного совета (декабрь 2025 года)</a:t>
            </a:r>
          </a:p>
          <a:p>
            <a:pPr marL="171450" indent="-171450">
              <a:buFont typeface="Arial" pitchFamily="34" charset="0"/>
              <a:buChar char="•"/>
            </a:pPr>
            <a:endParaRPr lang="ru-RU" b="1" dirty="0">
              <a:solidFill>
                <a:srgbClr val="63891F">
                  <a:lumMod val="75000"/>
                </a:srgbClr>
              </a:solidFill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Поступило на рассмотрение -</a:t>
            </a:r>
            <a:r>
              <a:rPr lang="ru-RU" sz="200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13 дел</a:t>
            </a:r>
            <a:endParaRPr lang="ru-RU" sz="1400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Положительные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заключения - </a:t>
            </a:r>
            <a:r>
              <a:rPr lang="ru-RU" sz="200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8 </a:t>
            </a:r>
            <a:endParaRPr lang="ru-RU" sz="1400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Возврат -</a:t>
            </a:r>
            <a:r>
              <a:rPr lang="ru-RU" sz="200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1</a:t>
            </a:r>
            <a:endParaRPr lang="ru-RU" sz="1400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Отрицательное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заключение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- </a:t>
            </a:r>
            <a:r>
              <a:rPr lang="ru-RU" sz="200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4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 (отправлены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на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доработку)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Только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8 образовательных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учреждений получили возможность представить свои документы в Координационный совет министерства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!! </a:t>
            </a:r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Для </a:t>
            </a:r>
            <a:r>
              <a:rPr lang="ru-RU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оценки инновационного проектов разработаны </a:t>
            </a:r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критерии, </a:t>
            </a:r>
            <a:r>
              <a:rPr lang="ru-RU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которые в своей деятельности используют эксперты, проставляя соответствующие баллы,  находится в открытом доступе на сайте института.</a:t>
            </a:r>
            <a:endParaRPr lang="ru-RU" sz="1400" b="1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endParaRPr lang="ru-RU" sz="2000" b="1" dirty="0" smtClean="0">
              <a:solidFill>
                <a:srgbClr val="63891F">
                  <a:lumMod val="75000"/>
                </a:srgbClr>
              </a:solidFill>
              <a:cs typeface="Aharoni" pitchFamily="2" charset="-79"/>
            </a:endParaRPr>
          </a:p>
          <a:p>
            <a:endParaRPr lang="ru-RU" sz="2000" b="1" dirty="0">
              <a:solidFill>
                <a:srgbClr val="63891F">
                  <a:lumMod val="75000"/>
                </a:srgbClr>
              </a:solidFill>
              <a:cs typeface="Aharoni" pitchFamily="2" charset="-79"/>
            </a:endParaRPr>
          </a:p>
        </p:txBody>
      </p:sp>
      <p:pic>
        <p:nvPicPr>
          <p:cNvPr id="187" name="Google Shape;187;p10"/>
          <p:cNvPicPr preferRelativeResize="0"/>
          <p:nvPr/>
        </p:nvPicPr>
        <p:blipFill rotWithShape="1">
          <a:blip r:embed="rId4">
            <a:alphaModFix/>
          </a:blip>
          <a:srcRect l="24704" b="39046"/>
          <a:stretch/>
        </p:blipFill>
        <p:spPr>
          <a:xfrm>
            <a:off x="0" y="5146750"/>
            <a:ext cx="2639175" cy="1711249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23;p11"/>
          <p:cNvSpPr/>
          <p:nvPr/>
        </p:nvSpPr>
        <p:spPr>
          <a:xfrm>
            <a:off x="7524328" y="3428999"/>
            <a:ext cx="1224136" cy="1370149"/>
          </a:xfrm>
          <a:custGeom>
            <a:avLst/>
            <a:gdLst/>
            <a:ahLst/>
            <a:cxnLst/>
            <a:rect l="l" t="t" r="r" b="b"/>
            <a:pathLst>
              <a:path w="1248661" h="1416007" extrusionOk="0">
                <a:moveTo>
                  <a:pt x="0" y="0"/>
                </a:moveTo>
                <a:lnTo>
                  <a:pt x="1248660" y="0"/>
                </a:lnTo>
                <a:lnTo>
                  <a:pt x="1248660" y="1416007"/>
                </a:lnTo>
                <a:lnTo>
                  <a:pt x="0" y="1416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34000"/>
                      </a14:imgEffect>
                      <a14:imgEffect>
                        <a14:colorTemperature colorTemp="1500"/>
                      </a14:imgEffect>
                      <a14:imgEffect>
                        <a14:saturation sat="400000"/>
                      </a14:imgEffect>
                      <a14:imgEffect>
                        <a14:brightnessContrast bright="-100000" contrast="-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205424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10"/>
          <p:cNvPicPr preferRelativeResize="0"/>
          <p:nvPr/>
        </p:nvPicPr>
        <p:blipFill rotWithShape="1">
          <a:blip r:embed="rId3">
            <a:alphaModFix/>
          </a:blip>
          <a:srcRect l="1520" r="9534"/>
          <a:stretch/>
        </p:blipFill>
        <p:spPr>
          <a:xfrm>
            <a:off x="0" y="65067"/>
            <a:ext cx="9144000" cy="67333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8" name="Google Shape;178;p10"/>
          <p:cNvGrpSpPr/>
          <p:nvPr/>
        </p:nvGrpSpPr>
        <p:grpSpPr>
          <a:xfrm>
            <a:off x="432695" y="-225386"/>
            <a:ext cx="8498723" cy="6833721"/>
            <a:chOff x="0" y="-276225"/>
            <a:chExt cx="4476693" cy="2699742"/>
          </a:xfrm>
        </p:grpSpPr>
        <p:sp>
          <p:nvSpPr>
            <p:cNvPr id="179" name="Google Shape;179;p10"/>
            <p:cNvSpPr/>
            <p:nvPr/>
          </p:nvSpPr>
          <p:spPr>
            <a:xfrm>
              <a:off x="0" y="0"/>
              <a:ext cx="4476693" cy="2423517"/>
            </a:xfrm>
            <a:custGeom>
              <a:avLst/>
              <a:gdLst/>
              <a:ahLst/>
              <a:cxnLst/>
              <a:rect l="l" t="t" r="r" b="b"/>
              <a:pathLst>
                <a:path w="4476693" h="2423517" extrusionOk="0">
                  <a:moveTo>
                    <a:pt x="26873" y="0"/>
                  </a:moveTo>
                  <a:lnTo>
                    <a:pt x="4449820" y="0"/>
                  </a:lnTo>
                  <a:cubicBezTo>
                    <a:pt x="4464662" y="0"/>
                    <a:pt x="4476693" y="12031"/>
                    <a:pt x="4476693" y="26873"/>
                  </a:cubicBezTo>
                  <a:lnTo>
                    <a:pt x="4476693" y="2396644"/>
                  </a:lnTo>
                  <a:cubicBezTo>
                    <a:pt x="4476693" y="2411485"/>
                    <a:pt x="4464662" y="2423517"/>
                    <a:pt x="4449820" y="2423517"/>
                  </a:cubicBezTo>
                  <a:lnTo>
                    <a:pt x="26873" y="2423517"/>
                  </a:lnTo>
                  <a:cubicBezTo>
                    <a:pt x="12031" y="2423517"/>
                    <a:pt x="0" y="2411485"/>
                    <a:pt x="0" y="2396644"/>
                  </a:cubicBezTo>
                  <a:lnTo>
                    <a:pt x="0" y="26873"/>
                  </a:lnTo>
                  <a:cubicBezTo>
                    <a:pt x="0" y="12031"/>
                    <a:pt x="12031" y="0"/>
                    <a:pt x="26873" y="0"/>
                  </a:cubicBezTo>
                  <a:close/>
                </a:path>
              </a:pathLst>
            </a:custGeom>
            <a:solidFill>
              <a:srgbClr val="0E1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80" name="Google Shape;180;p10"/>
            <p:cNvSpPr txBox="1"/>
            <p:nvPr/>
          </p:nvSpPr>
          <p:spPr>
            <a:xfrm>
              <a:off x="0" y="-276225"/>
              <a:ext cx="4476693" cy="2699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 rtl="0">
                <a:lnSpc>
                  <a:spcPct val="332166"/>
                </a:lnSpc>
              </a:pPr>
              <a:endPara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1" name="Google Shape;181;p10"/>
          <p:cNvGrpSpPr/>
          <p:nvPr/>
        </p:nvGrpSpPr>
        <p:grpSpPr>
          <a:xfrm>
            <a:off x="322639" y="-291630"/>
            <a:ext cx="8498723" cy="6744298"/>
            <a:chOff x="0" y="-275784"/>
            <a:chExt cx="4476693" cy="2664414"/>
          </a:xfrm>
        </p:grpSpPr>
        <p:sp>
          <p:nvSpPr>
            <p:cNvPr id="182" name="Google Shape;182;p10"/>
            <p:cNvSpPr/>
            <p:nvPr/>
          </p:nvSpPr>
          <p:spPr>
            <a:xfrm>
              <a:off x="0" y="0"/>
              <a:ext cx="4476693" cy="2388189"/>
            </a:xfrm>
            <a:custGeom>
              <a:avLst/>
              <a:gdLst/>
              <a:ahLst/>
              <a:cxnLst/>
              <a:rect l="l" t="t" r="r" b="b"/>
              <a:pathLst>
                <a:path w="4476693" h="2388189" extrusionOk="0">
                  <a:moveTo>
                    <a:pt x="23229" y="0"/>
                  </a:moveTo>
                  <a:lnTo>
                    <a:pt x="4453464" y="0"/>
                  </a:lnTo>
                  <a:cubicBezTo>
                    <a:pt x="4466293" y="0"/>
                    <a:pt x="4476693" y="10400"/>
                    <a:pt x="4476693" y="23229"/>
                  </a:cubicBezTo>
                  <a:lnTo>
                    <a:pt x="4476693" y="2364960"/>
                  </a:lnTo>
                  <a:cubicBezTo>
                    <a:pt x="4476693" y="2377789"/>
                    <a:pt x="4466293" y="2388189"/>
                    <a:pt x="4453464" y="2388189"/>
                  </a:cubicBezTo>
                  <a:lnTo>
                    <a:pt x="23229" y="2388189"/>
                  </a:lnTo>
                  <a:cubicBezTo>
                    <a:pt x="10400" y="2388189"/>
                    <a:pt x="0" y="2377789"/>
                    <a:pt x="0" y="2364960"/>
                  </a:cubicBezTo>
                  <a:lnTo>
                    <a:pt x="0" y="23229"/>
                  </a:lnTo>
                  <a:cubicBezTo>
                    <a:pt x="0" y="10400"/>
                    <a:pt x="10400" y="0"/>
                    <a:pt x="232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83" name="Google Shape;183;p10"/>
            <p:cNvSpPr txBox="1"/>
            <p:nvPr/>
          </p:nvSpPr>
          <p:spPr>
            <a:xfrm>
              <a:off x="0" y="-275784"/>
              <a:ext cx="4476693" cy="26644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 rtl="0">
                <a:lnSpc>
                  <a:spcPct val="332166"/>
                </a:lnSpc>
              </a:pPr>
              <a:endPara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6" name="Google Shape;186;p10"/>
          <p:cNvSpPr txBox="1"/>
          <p:nvPr/>
        </p:nvSpPr>
        <p:spPr>
          <a:xfrm>
            <a:off x="644852" y="1967302"/>
            <a:ext cx="6735460" cy="3185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-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Федеральный закон «Об образовании в Российской Федерации» от 29.12.2012 № 273-ФЗ; 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-Указ Президента Российской Федерации «О национальных целях развития Российской Федерации на период до 2030 года» от 21.07.2020 № 474;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 -Приказ </a:t>
            </a:r>
            <a:r>
              <a:rPr lang="ru-RU" sz="2000" b="1" dirty="0" err="1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Минобрнауки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 России «Об утверждении Порядка формирования и функционирования инновационной инфраструктуры в системе образования» от 22.03.2019 № 21н.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87" name="Google Shape;187;p10"/>
          <p:cNvPicPr preferRelativeResize="0"/>
          <p:nvPr/>
        </p:nvPicPr>
        <p:blipFill rotWithShape="1">
          <a:blip r:embed="rId4">
            <a:alphaModFix/>
          </a:blip>
          <a:srcRect l="24704" b="39046"/>
          <a:stretch/>
        </p:blipFill>
        <p:spPr>
          <a:xfrm>
            <a:off x="0" y="5146750"/>
            <a:ext cx="2639175" cy="171124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22639" y="764705"/>
            <a:ext cx="8498723" cy="622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Федеральные нормативные акты:</a:t>
            </a:r>
            <a:endParaRPr lang="ru-RU" sz="2000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4" name="Прямая соединительная линия 3"/>
          <p:cNvCxnSpPr>
            <a:cxnSpLocks noChangeAspect="1"/>
          </p:cNvCxnSpPr>
          <p:nvPr/>
        </p:nvCxnSpPr>
        <p:spPr>
          <a:xfrm>
            <a:off x="973644" y="1837308"/>
            <a:ext cx="7416824" cy="73025"/>
          </a:xfrm>
          <a:prstGeom prst="curvedConnector3">
            <a:avLst>
              <a:gd name="adj1" fmla="val 100569"/>
            </a:avLst>
          </a:prstGeom>
          <a:ln w="47625">
            <a:solidFill>
              <a:srgbClr val="7030A0">
                <a:alpha val="60000"/>
              </a:srgbClr>
            </a:solidFill>
            <a:prstDash val="sysDot"/>
          </a:ln>
          <a:effectLst>
            <a:reflection blurRad="736600" stA="48000" endPos="45000" dist="4445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Google Shape;223;p11"/>
          <p:cNvSpPr/>
          <p:nvPr/>
        </p:nvSpPr>
        <p:spPr>
          <a:xfrm>
            <a:off x="7524328" y="3428999"/>
            <a:ext cx="1224136" cy="1370149"/>
          </a:xfrm>
          <a:custGeom>
            <a:avLst/>
            <a:gdLst/>
            <a:ahLst/>
            <a:cxnLst/>
            <a:rect l="l" t="t" r="r" b="b"/>
            <a:pathLst>
              <a:path w="1248661" h="1416007" extrusionOk="0">
                <a:moveTo>
                  <a:pt x="0" y="0"/>
                </a:moveTo>
                <a:lnTo>
                  <a:pt x="1248660" y="0"/>
                </a:lnTo>
                <a:lnTo>
                  <a:pt x="1248660" y="1416007"/>
                </a:lnTo>
                <a:lnTo>
                  <a:pt x="0" y="1416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34000"/>
                      </a14:imgEffect>
                      <a14:imgEffect>
                        <a14:colorTemperature colorTemp="1500"/>
                      </a14:imgEffect>
                      <a14:imgEffect>
                        <a14:saturation sat="400000"/>
                      </a14:imgEffect>
                      <a14:imgEffect>
                        <a14:brightnessContrast bright="-100000" contrast="-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0374985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10"/>
          <p:cNvPicPr preferRelativeResize="0"/>
          <p:nvPr/>
        </p:nvPicPr>
        <p:blipFill rotWithShape="1">
          <a:blip r:embed="rId3">
            <a:alphaModFix/>
          </a:blip>
          <a:srcRect l="1520" r="9534"/>
          <a:stretch/>
        </p:blipFill>
        <p:spPr>
          <a:xfrm>
            <a:off x="0" y="65067"/>
            <a:ext cx="9144000" cy="67333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8" name="Google Shape;178;p10"/>
          <p:cNvGrpSpPr/>
          <p:nvPr/>
        </p:nvGrpSpPr>
        <p:grpSpPr>
          <a:xfrm>
            <a:off x="432695" y="-225386"/>
            <a:ext cx="8498723" cy="6833721"/>
            <a:chOff x="0" y="-276225"/>
            <a:chExt cx="4476693" cy="2699742"/>
          </a:xfrm>
        </p:grpSpPr>
        <p:sp>
          <p:nvSpPr>
            <p:cNvPr id="179" name="Google Shape;179;p10"/>
            <p:cNvSpPr/>
            <p:nvPr/>
          </p:nvSpPr>
          <p:spPr>
            <a:xfrm>
              <a:off x="0" y="0"/>
              <a:ext cx="4476693" cy="2423517"/>
            </a:xfrm>
            <a:custGeom>
              <a:avLst/>
              <a:gdLst/>
              <a:ahLst/>
              <a:cxnLst/>
              <a:rect l="l" t="t" r="r" b="b"/>
              <a:pathLst>
                <a:path w="4476693" h="2423517" extrusionOk="0">
                  <a:moveTo>
                    <a:pt x="26873" y="0"/>
                  </a:moveTo>
                  <a:lnTo>
                    <a:pt x="4449820" y="0"/>
                  </a:lnTo>
                  <a:cubicBezTo>
                    <a:pt x="4464662" y="0"/>
                    <a:pt x="4476693" y="12031"/>
                    <a:pt x="4476693" y="26873"/>
                  </a:cubicBezTo>
                  <a:lnTo>
                    <a:pt x="4476693" y="2396644"/>
                  </a:lnTo>
                  <a:cubicBezTo>
                    <a:pt x="4476693" y="2411485"/>
                    <a:pt x="4464662" y="2423517"/>
                    <a:pt x="4449820" y="2423517"/>
                  </a:cubicBezTo>
                  <a:lnTo>
                    <a:pt x="26873" y="2423517"/>
                  </a:lnTo>
                  <a:cubicBezTo>
                    <a:pt x="12031" y="2423517"/>
                    <a:pt x="0" y="2411485"/>
                    <a:pt x="0" y="2396644"/>
                  </a:cubicBezTo>
                  <a:lnTo>
                    <a:pt x="0" y="26873"/>
                  </a:lnTo>
                  <a:cubicBezTo>
                    <a:pt x="0" y="12031"/>
                    <a:pt x="12031" y="0"/>
                    <a:pt x="26873" y="0"/>
                  </a:cubicBezTo>
                  <a:close/>
                </a:path>
              </a:pathLst>
            </a:custGeom>
            <a:solidFill>
              <a:srgbClr val="0E1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80" name="Google Shape;180;p10"/>
            <p:cNvSpPr txBox="1"/>
            <p:nvPr/>
          </p:nvSpPr>
          <p:spPr>
            <a:xfrm>
              <a:off x="0" y="-276225"/>
              <a:ext cx="4476693" cy="2699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 rtl="0">
                <a:lnSpc>
                  <a:spcPct val="332166"/>
                </a:lnSpc>
              </a:pPr>
              <a:endPara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1" name="Google Shape;181;p10"/>
          <p:cNvGrpSpPr/>
          <p:nvPr/>
        </p:nvGrpSpPr>
        <p:grpSpPr>
          <a:xfrm>
            <a:off x="322639" y="-291630"/>
            <a:ext cx="8498723" cy="6744298"/>
            <a:chOff x="0" y="-275784"/>
            <a:chExt cx="4476693" cy="2664414"/>
          </a:xfrm>
        </p:grpSpPr>
        <p:sp>
          <p:nvSpPr>
            <p:cNvPr id="182" name="Google Shape;182;p10"/>
            <p:cNvSpPr/>
            <p:nvPr/>
          </p:nvSpPr>
          <p:spPr>
            <a:xfrm>
              <a:off x="0" y="0"/>
              <a:ext cx="4476693" cy="2388189"/>
            </a:xfrm>
            <a:custGeom>
              <a:avLst/>
              <a:gdLst/>
              <a:ahLst/>
              <a:cxnLst/>
              <a:rect l="l" t="t" r="r" b="b"/>
              <a:pathLst>
                <a:path w="4476693" h="2388189" extrusionOk="0">
                  <a:moveTo>
                    <a:pt x="23229" y="0"/>
                  </a:moveTo>
                  <a:lnTo>
                    <a:pt x="4453464" y="0"/>
                  </a:lnTo>
                  <a:cubicBezTo>
                    <a:pt x="4466293" y="0"/>
                    <a:pt x="4476693" y="10400"/>
                    <a:pt x="4476693" y="23229"/>
                  </a:cubicBezTo>
                  <a:lnTo>
                    <a:pt x="4476693" y="2364960"/>
                  </a:lnTo>
                  <a:cubicBezTo>
                    <a:pt x="4476693" y="2377789"/>
                    <a:pt x="4466293" y="2388189"/>
                    <a:pt x="4453464" y="2388189"/>
                  </a:cubicBezTo>
                  <a:lnTo>
                    <a:pt x="23229" y="2388189"/>
                  </a:lnTo>
                  <a:cubicBezTo>
                    <a:pt x="10400" y="2388189"/>
                    <a:pt x="0" y="2377789"/>
                    <a:pt x="0" y="2364960"/>
                  </a:cubicBezTo>
                  <a:lnTo>
                    <a:pt x="0" y="23229"/>
                  </a:lnTo>
                  <a:cubicBezTo>
                    <a:pt x="0" y="10400"/>
                    <a:pt x="10400" y="0"/>
                    <a:pt x="232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83" name="Google Shape;183;p10"/>
            <p:cNvSpPr txBox="1"/>
            <p:nvPr/>
          </p:nvSpPr>
          <p:spPr>
            <a:xfrm>
              <a:off x="0" y="-275784"/>
              <a:ext cx="4476693" cy="26644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 rtl="0">
                <a:lnSpc>
                  <a:spcPct val="332166"/>
                </a:lnSpc>
              </a:pPr>
              <a:endPara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6" name="Google Shape;186;p10"/>
          <p:cNvSpPr txBox="1"/>
          <p:nvPr/>
        </p:nvSpPr>
        <p:spPr>
          <a:xfrm>
            <a:off x="644852" y="1967302"/>
            <a:ext cx="6735460" cy="3342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-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  <a:hlinkClick r:id="rId4"/>
              </a:rPr>
              <a:t>Областной закон Ростовской области от 14.11.2013 N 26-ЗС «Об образовании в Ростовской области» (принят ЗС РО 29.10.2013)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-</a:t>
            </a:r>
            <a:r>
              <a:rPr lang="ru-RU" sz="1600" u="sng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  <a:hlinkClick r:id="rId4"/>
              </a:rPr>
              <a:t>Приказ Министерства общего и профессионального образования РО от 26.04.2023 № 393 «Об утверждении порядка признания организаций областными инновационными площадками и функционирования областных инновационных площадок»</a:t>
            </a:r>
            <a:endParaRPr lang="ru-RU" sz="1600" b="1" u="sng" dirty="0">
              <a:solidFill>
                <a:schemeClr val="accent2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-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  <a:hlinkClick r:id="rId4"/>
              </a:rPr>
              <a:t>Приказ Министерства общего и профессионального образования РО от 29.12.2023 № 1302 «Об утверждении состава Координационного совета, Положения о Координационном совете, регионального оператора по признанию организаций областными инновационными площадками»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 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-Приказ  ГАУ ДПО РО ИРО от 11.03.2024 №47 «Об утверждении состава экспертного совета по проведению экспертизы заявок на статус областных инновационных площадок» (новый приказ о составе)</a:t>
            </a:r>
            <a:endParaRPr lang="ru-RU" sz="1600" dirty="0">
              <a:solidFill>
                <a:schemeClr val="accent2">
                  <a:lumMod val="75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87" name="Google Shape;187;p10"/>
          <p:cNvPicPr preferRelativeResize="0"/>
          <p:nvPr/>
        </p:nvPicPr>
        <p:blipFill rotWithShape="1">
          <a:blip r:embed="rId5">
            <a:alphaModFix/>
          </a:blip>
          <a:srcRect l="24704" b="39046"/>
          <a:stretch/>
        </p:blipFill>
        <p:spPr>
          <a:xfrm>
            <a:off x="0" y="5146750"/>
            <a:ext cx="2639175" cy="171124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22639" y="764705"/>
            <a:ext cx="8498723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Региональные </a:t>
            </a:r>
            <a:r>
              <a:rPr lang="ru-RU" sz="32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нормативные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акты</a:t>
            </a: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(сайт ГАУ ДПО РО ИРО)</a:t>
            </a:r>
            <a:endParaRPr lang="ru-RU" sz="2400" dirty="0">
              <a:solidFill>
                <a:schemeClr val="accent2">
                  <a:lumMod val="75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4" name="Прямая соединительная линия 3"/>
          <p:cNvCxnSpPr>
            <a:cxnSpLocks noChangeAspect="1"/>
          </p:cNvCxnSpPr>
          <p:nvPr/>
        </p:nvCxnSpPr>
        <p:spPr>
          <a:xfrm>
            <a:off x="973644" y="1837308"/>
            <a:ext cx="7416824" cy="73025"/>
          </a:xfrm>
          <a:prstGeom prst="curvedConnector3">
            <a:avLst>
              <a:gd name="adj1" fmla="val 100569"/>
            </a:avLst>
          </a:prstGeom>
          <a:ln w="47625">
            <a:solidFill>
              <a:srgbClr val="7030A0">
                <a:alpha val="60000"/>
              </a:srgbClr>
            </a:solidFill>
            <a:prstDash val="sysDot"/>
          </a:ln>
          <a:effectLst>
            <a:reflection blurRad="736600" stA="48000" endPos="45000" dist="4445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Google Shape;223;p11"/>
          <p:cNvSpPr/>
          <p:nvPr/>
        </p:nvSpPr>
        <p:spPr>
          <a:xfrm>
            <a:off x="7524328" y="3428999"/>
            <a:ext cx="1224136" cy="1370149"/>
          </a:xfrm>
          <a:custGeom>
            <a:avLst/>
            <a:gdLst/>
            <a:ahLst/>
            <a:cxnLst/>
            <a:rect l="l" t="t" r="r" b="b"/>
            <a:pathLst>
              <a:path w="1248661" h="1416007" extrusionOk="0">
                <a:moveTo>
                  <a:pt x="0" y="0"/>
                </a:moveTo>
                <a:lnTo>
                  <a:pt x="1248660" y="0"/>
                </a:lnTo>
                <a:lnTo>
                  <a:pt x="1248660" y="1416007"/>
                </a:lnTo>
                <a:lnTo>
                  <a:pt x="0" y="1416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34000"/>
                      </a14:imgEffect>
                      <a14:imgEffect>
                        <a14:colorTemperature colorTemp="1500"/>
                      </a14:imgEffect>
                      <a14:imgEffect>
                        <a14:saturation sat="400000"/>
                      </a14:imgEffect>
                      <a14:imgEffect>
                        <a14:brightnessContrast bright="-100000" contrast="-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9668129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8690633" name="Заголовок 1"/>
          <p:cNvSpPr>
            <a:spLocks noGrp="1"/>
          </p:cNvSpPr>
          <p:nvPr>
            <p:ph type="title"/>
          </p:nvPr>
        </p:nvSpPr>
        <p:spPr bwMode="auto">
          <a:xfrm>
            <a:off x="395536" y="408372"/>
            <a:ext cx="8291264" cy="122042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Областная  инновационная инфраструктура 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5076515"/>
              </p:ext>
            </p:extLst>
          </p:nvPr>
        </p:nvGraphicFramePr>
        <p:xfrm>
          <a:off x="395536" y="2420888"/>
          <a:ext cx="8291264" cy="3629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2816"/>
                <a:gridCol w="2072816"/>
                <a:gridCol w="2072816"/>
                <a:gridCol w="2072816"/>
              </a:tblGrid>
              <a:tr h="12096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годы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Century Gothic" pitchFamily="34" charset="0"/>
                        </a:rPr>
                        <a:t>2023</a:t>
                      </a:r>
                      <a:endParaRPr lang="ru-RU" sz="2800" b="1" dirty="0">
                        <a:latin typeface="Century Gothic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Century Gothic" pitchFamily="34" charset="0"/>
                        </a:rPr>
                        <a:t>2024</a:t>
                      </a:r>
                      <a:endParaRPr lang="ru-RU" sz="2800" b="1" dirty="0">
                        <a:latin typeface="Century Gothic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Century Gothic" pitchFamily="34" charset="0"/>
                        </a:rPr>
                        <a:t>2025</a:t>
                      </a:r>
                      <a:endParaRPr lang="ru-RU" sz="2800" b="1" dirty="0">
                        <a:latin typeface="Century Gothic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</a:tr>
              <a:tr h="12096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Количество ОБИП</a:t>
                      </a:r>
                      <a:endParaRPr lang="ru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107</a:t>
                      </a:r>
                      <a:endParaRPr lang="ru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126</a:t>
                      </a:r>
                      <a:endParaRPr lang="ru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141</a:t>
                      </a:r>
                      <a:endParaRPr lang="ru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2096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Количество</a:t>
                      </a:r>
                      <a:br>
                        <a:rPr lang="ru-RU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</a:br>
                      <a:r>
                        <a:rPr lang="ru-RU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проектов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110</a:t>
                      </a:r>
                      <a:endParaRPr lang="ru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134</a:t>
                      </a:r>
                      <a:endParaRPr lang="ru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161</a:t>
                      </a:r>
                      <a:endParaRPr lang="ru-RU" sz="2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11"/>
          <p:cNvPicPr preferRelativeResize="0"/>
          <p:nvPr/>
        </p:nvPicPr>
        <p:blipFill rotWithShape="1">
          <a:blip r:embed="rId3">
            <a:alphaModFix/>
          </a:blip>
          <a:srcRect l="1520" r="9534"/>
          <a:stretch/>
        </p:blipFill>
        <p:spPr>
          <a:xfrm>
            <a:off x="0" y="65067"/>
            <a:ext cx="9144000" cy="67333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3" name="Google Shape;193;p11"/>
          <p:cNvGrpSpPr/>
          <p:nvPr/>
        </p:nvGrpSpPr>
        <p:grpSpPr>
          <a:xfrm>
            <a:off x="432695" y="-225386"/>
            <a:ext cx="8498723" cy="6833721"/>
            <a:chOff x="0" y="-276225"/>
            <a:chExt cx="4476693" cy="2699742"/>
          </a:xfrm>
        </p:grpSpPr>
        <p:sp>
          <p:nvSpPr>
            <p:cNvPr id="194" name="Google Shape;194;p11"/>
            <p:cNvSpPr/>
            <p:nvPr/>
          </p:nvSpPr>
          <p:spPr>
            <a:xfrm>
              <a:off x="0" y="0"/>
              <a:ext cx="4476693" cy="2423517"/>
            </a:xfrm>
            <a:custGeom>
              <a:avLst/>
              <a:gdLst/>
              <a:ahLst/>
              <a:cxnLst/>
              <a:rect l="l" t="t" r="r" b="b"/>
              <a:pathLst>
                <a:path w="4476693" h="2423517" extrusionOk="0">
                  <a:moveTo>
                    <a:pt x="26873" y="0"/>
                  </a:moveTo>
                  <a:lnTo>
                    <a:pt x="4449820" y="0"/>
                  </a:lnTo>
                  <a:cubicBezTo>
                    <a:pt x="4464662" y="0"/>
                    <a:pt x="4476693" y="12031"/>
                    <a:pt x="4476693" y="26873"/>
                  </a:cubicBezTo>
                  <a:lnTo>
                    <a:pt x="4476693" y="2396644"/>
                  </a:lnTo>
                  <a:cubicBezTo>
                    <a:pt x="4476693" y="2411485"/>
                    <a:pt x="4464662" y="2423517"/>
                    <a:pt x="4449820" y="2423517"/>
                  </a:cubicBezTo>
                  <a:lnTo>
                    <a:pt x="26873" y="2423517"/>
                  </a:lnTo>
                  <a:cubicBezTo>
                    <a:pt x="12031" y="2423517"/>
                    <a:pt x="0" y="2411485"/>
                    <a:pt x="0" y="2396644"/>
                  </a:cubicBezTo>
                  <a:lnTo>
                    <a:pt x="0" y="26873"/>
                  </a:lnTo>
                  <a:cubicBezTo>
                    <a:pt x="0" y="12031"/>
                    <a:pt x="12031" y="0"/>
                    <a:pt x="26873" y="0"/>
                  </a:cubicBezTo>
                  <a:close/>
                </a:path>
              </a:pathLst>
            </a:custGeom>
            <a:solidFill>
              <a:srgbClr val="0E1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95" name="Google Shape;195;p11"/>
            <p:cNvSpPr txBox="1"/>
            <p:nvPr/>
          </p:nvSpPr>
          <p:spPr>
            <a:xfrm>
              <a:off x="0" y="-276225"/>
              <a:ext cx="4476693" cy="2699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 rtl="0">
                <a:lnSpc>
                  <a:spcPct val="332166"/>
                </a:lnSpc>
              </a:pPr>
              <a:endPara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6" name="Google Shape;196;p11"/>
          <p:cNvGrpSpPr/>
          <p:nvPr/>
        </p:nvGrpSpPr>
        <p:grpSpPr>
          <a:xfrm>
            <a:off x="331691" y="-338593"/>
            <a:ext cx="8498778" cy="6744343"/>
            <a:chOff x="0" y="-276225"/>
            <a:chExt cx="4476693" cy="2664414"/>
          </a:xfrm>
        </p:grpSpPr>
        <p:sp>
          <p:nvSpPr>
            <p:cNvPr id="197" name="Google Shape;197;p11"/>
            <p:cNvSpPr/>
            <p:nvPr/>
          </p:nvSpPr>
          <p:spPr>
            <a:xfrm>
              <a:off x="0" y="0"/>
              <a:ext cx="4476693" cy="2388189"/>
            </a:xfrm>
            <a:custGeom>
              <a:avLst/>
              <a:gdLst/>
              <a:ahLst/>
              <a:cxnLst/>
              <a:rect l="l" t="t" r="r" b="b"/>
              <a:pathLst>
                <a:path w="4476693" h="2388189" extrusionOk="0">
                  <a:moveTo>
                    <a:pt x="23229" y="0"/>
                  </a:moveTo>
                  <a:lnTo>
                    <a:pt x="4453464" y="0"/>
                  </a:lnTo>
                  <a:cubicBezTo>
                    <a:pt x="4466293" y="0"/>
                    <a:pt x="4476693" y="10400"/>
                    <a:pt x="4476693" y="23229"/>
                  </a:cubicBezTo>
                  <a:lnTo>
                    <a:pt x="4476693" y="2364960"/>
                  </a:lnTo>
                  <a:cubicBezTo>
                    <a:pt x="4476693" y="2377789"/>
                    <a:pt x="4466293" y="2388189"/>
                    <a:pt x="4453464" y="2388189"/>
                  </a:cubicBezTo>
                  <a:lnTo>
                    <a:pt x="23229" y="2388189"/>
                  </a:lnTo>
                  <a:cubicBezTo>
                    <a:pt x="10400" y="2388189"/>
                    <a:pt x="0" y="2377789"/>
                    <a:pt x="0" y="2364960"/>
                  </a:cubicBezTo>
                  <a:lnTo>
                    <a:pt x="0" y="23229"/>
                  </a:lnTo>
                  <a:cubicBezTo>
                    <a:pt x="0" y="10400"/>
                    <a:pt x="10400" y="0"/>
                    <a:pt x="232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198" name="Google Shape;198;p11"/>
            <p:cNvSpPr txBox="1"/>
            <p:nvPr/>
          </p:nvSpPr>
          <p:spPr>
            <a:xfrm>
              <a:off x="0" y="-276225"/>
              <a:ext cx="4476600" cy="266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 rtl="0">
                <a:lnSpc>
                  <a:spcPct val="332166"/>
                </a:lnSpc>
              </a:pPr>
              <a:endPara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" name="Google Shape;211;p11"/>
          <p:cNvGrpSpPr/>
          <p:nvPr/>
        </p:nvGrpSpPr>
        <p:grpSpPr>
          <a:xfrm>
            <a:off x="3347864" y="2246229"/>
            <a:ext cx="2304255" cy="2804666"/>
            <a:chOff x="0" y="-200025"/>
            <a:chExt cx="812800" cy="1012825"/>
          </a:xfrm>
        </p:grpSpPr>
        <p:sp>
          <p:nvSpPr>
            <p:cNvPr id="212" name="Google Shape;212;p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58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213" name="Google Shape;213;p11"/>
            <p:cNvSpPr txBox="1"/>
            <p:nvPr/>
          </p:nvSpPr>
          <p:spPr>
            <a:xfrm>
              <a:off x="76200" y="-200025"/>
              <a:ext cx="660400" cy="936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 rtl="0">
                <a:lnSpc>
                  <a:spcPct val="332166"/>
                </a:lnSpc>
              </a:pPr>
              <a:endPara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4" name="Google Shape;214;p11"/>
          <p:cNvGrpSpPr/>
          <p:nvPr/>
        </p:nvGrpSpPr>
        <p:grpSpPr>
          <a:xfrm>
            <a:off x="6012160" y="2060848"/>
            <a:ext cx="2443138" cy="2953584"/>
            <a:chOff x="0" y="-200025"/>
            <a:chExt cx="812800" cy="1012825"/>
          </a:xfrm>
        </p:grpSpPr>
        <p:sp>
          <p:nvSpPr>
            <p:cNvPr id="215" name="Google Shape;215;p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9E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216" name="Google Shape;216;p11"/>
            <p:cNvSpPr txBox="1"/>
            <p:nvPr/>
          </p:nvSpPr>
          <p:spPr>
            <a:xfrm>
              <a:off x="76200" y="-200025"/>
              <a:ext cx="660400" cy="936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 rtl="0">
                <a:lnSpc>
                  <a:spcPct val="332166"/>
                </a:lnSpc>
              </a:pPr>
              <a:endPara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0" name="Google Shape;220;p11"/>
          <p:cNvGrpSpPr/>
          <p:nvPr/>
        </p:nvGrpSpPr>
        <p:grpSpPr>
          <a:xfrm>
            <a:off x="450846" y="2252522"/>
            <a:ext cx="2304256" cy="2798373"/>
            <a:chOff x="0" y="-200025"/>
            <a:chExt cx="812800" cy="1012825"/>
          </a:xfrm>
        </p:grpSpPr>
        <p:sp>
          <p:nvSpPr>
            <p:cNvPr id="221" name="Google Shape;221;p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9E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rtl="0"/>
              <a:endParaRPr/>
            </a:p>
          </p:txBody>
        </p:sp>
        <p:sp>
          <p:nvSpPr>
            <p:cNvPr id="222" name="Google Shape;222;p11"/>
            <p:cNvSpPr txBox="1"/>
            <p:nvPr/>
          </p:nvSpPr>
          <p:spPr>
            <a:xfrm>
              <a:off x="76200" y="-200025"/>
              <a:ext cx="660400" cy="936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 rtl="0">
                <a:lnSpc>
                  <a:spcPct val="332166"/>
                </a:lnSpc>
              </a:pPr>
              <a:endPara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8" name="Google Shape;228;p11"/>
          <p:cNvSpPr txBox="1"/>
          <p:nvPr/>
        </p:nvSpPr>
        <p:spPr>
          <a:xfrm>
            <a:off x="480430" y="651681"/>
            <a:ext cx="8115300" cy="1927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rtl="0">
              <a:lnSpc>
                <a:spcPct val="115998"/>
              </a:lnSpc>
            </a:pP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</a:rPr>
              <a:t>Типы образовательных организаций, имеющих статус </a:t>
            </a:r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</a:rPr>
              <a:t>ОБИП</a:t>
            </a:r>
            <a:endParaRPr sz="11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29" name="Google Shape;229;p11"/>
          <p:cNvSpPr txBox="1"/>
          <p:nvPr/>
        </p:nvSpPr>
        <p:spPr>
          <a:xfrm>
            <a:off x="395254" y="3224890"/>
            <a:ext cx="2448554" cy="2378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rtl="0">
              <a:lnSpc>
                <a:spcPct val="184033"/>
              </a:lnSpc>
            </a:pPr>
            <a:r>
              <a:rPr lang="ru-RU" sz="1600" b="1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Школы-интернаты </a:t>
            </a:r>
            <a:r>
              <a:rPr lang="ru-RU" sz="3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40(33%)</a:t>
            </a:r>
          </a:p>
          <a:p>
            <a:pPr lvl="0" algn="ctr" rtl="0">
              <a:lnSpc>
                <a:spcPct val="184033"/>
              </a:lnSpc>
            </a:pPr>
            <a:r>
              <a:rPr lang="ru-RU" sz="3200" b="1" kern="1200" dirty="0" smtClean="0">
                <a:solidFill>
                  <a:schemeClr val="bg1"/>
                </a:solidFill>
              </a:rPr>
              <a:t> </a:t>
            </a:r>
            <a:endParaRPr sz="4000" b="1" dirty="0">
              <a:solidFill>
                <a:schemeClr val="bg1"/>
              </a:solidFill>
            </a:endParaRPr>
          </a:p>
        </p:txBody>
      </p:sp>
      <p:sp>
        <p:nvSpPr>
          <p:cNvPr id="230" name="Google Shape;230;p11"/>
          <p:cNvSpPr txBox="1"/>
          <p:nvPr/>
        </p:nvSpPr>
        <p:spPr>
          <a:xfrm>
            <a:off x="3245179" y="3008128"/>
            <a:ext cx="2449313" cy="1785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rtl="0"/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Организации</a:t>
            </a:r>
          </a:p>
          <a:p>
            <a:pPr algn="ctr" rtl="0"/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дополнительного образования 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rtl="0"/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rtl="0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13(8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%)</a:t>
            </a:r>
          </a:p>
          <a:p>
            <a:pPr lvl="0" algn="ctr" rtl="0"/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31" name="Google Shape;231;p11"/>
          <p:cNvSpPr txBox="1"/>
          <p:nvPr/>
        </p:nvSpPr>
        <p:spPr>
          <a:xfrm>
            <a:off x="6117605" y="3330996"/>
            <a:ext cx="2232248" cy="141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rtl="0"/>
            <a:r>
              <a:rPr lang="ru-RU" sz="1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Общеобразовательные организации</a:t>
            </a:r>
            <a:endParaRPr lang="ru-RU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rtl="0"/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rtl="0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58(6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%)</a:t>
            </a:r>
          </a:p>
          <a:p>
            <a:pPr lvl="0" algn="ctr" rtl="0"/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233" name="Google Shape;233;p11"/>
          <p:cNvPicPr preferRelativeResize="0"/>
          <p:nvPr/>
        </p:nvPicPr>
        <p:blipFill rotWithShape="1">
          <a:blip r:embed="rId4">
            <a:alphaModFix/>
          </a:blip>
          <a:srcRect l="38705" r="-6"/>
          <a:stretch/>
        </p:blipFill>
        <p:spPr>
          <a:xfrm>
            <a:off x="-2" y="156000"/>
            <a:ext cx="845900" cy="635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11"/>
          <p:cNvPicPr preferRelativeResize="0"/>
          <p:nvPr/>
        </p:nvPicPr>
        <p:blipFill rotWithShape="1">
          <a:blip r:embed="rId5">
            <a:alphaModFix/>
          </a:blip>
          <a:srcRect b="13081"/>
          <a:stretch/>
        </p:blipFill>
        <p:spPr>
          <a:xfrm>
            <a:off x="8592113" y="5237483"/>
            <a:ext cx="476713" cy="1620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18256" y="5096096"/>
            <a:ext cx="162824" cy="1038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1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1515378" y="5072051"/>
            <a:ext cx="175192" cy="106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238;p1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7190486" y="5050895"/>
            <a:ext cx="189826" cy="9968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82219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Century Gothic" pitchFamily="34" charset="0"/>
              </a:rPr>
              <a:t>Распределение ИННОВАЦИОННЫХ проектов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Century Gothic" pitchFamily="34" charset="0"/>
              </a:rPr>
              <a:t>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Century Gothic" pitchFamily="34" charset="0"/>
              </a:rPr>
              <a:t>по направлениям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1781353"/>
              </p:ext>
            </p:extLst>
          </p:nvPr>
        </p:nvGraphicFramePr>
        <p:xfrm>
          <a:off x="467544" y="16288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340768"/>
            <a:ext cx="8625544" cy="2322258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География </a:t>
            </a: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/>
            </a:r>
            <a:br>
              <a:rPr lang="en-US" sz="2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</a:b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заявок по</a:t>
            </a: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/>
            </a:r>
            <a:br>
              <a:rPr lang="en-US" sz="2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</a:b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реализации </a:t>
            </a: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/>
            </a:r>
            <a:br>
              <a:rPr lang="en-US" sz="2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</a:b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инновационных </a:t>
            </a: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/>
            </a:r>
            <a:br>
              <a:rPr lang="en-US" sz="2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</a:b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проектов</a:t>
            </a:r>
            <a:endParaRPr lang="ru-RU" sz="20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45" y="620688"/>
            <a:ext cx="5754371" cy="5780527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3131840" y="2132856"/>
            <a:ext cx="792088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91880" y="2564904"/>
            <a:ext cx="648072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491880" y="3212976"/>
            <a:ext cx="936104" cy="26632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99992" y="1268760"/>
            <a:ext cx="648072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04048" y="3717032"/>
            <a:ext cx="648072" cy="252028"/>
          </a:xfrm>
          <a:prstGeom prst="roundRect">
            <a:avLst>
              <a:gd name="adj" fmla="val 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 flipH="1">
            <a:off x="2915816" y="3501008"/>
            <a:ext cx="864096" cy="324036"/>
          </a:xfrm>
          <a:prstGeom prst="roundRect">
            <a:avLst>
              <a:gd name="adj" fmla="val 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475656" y="4077072"/>
            <a:ext cx="1008112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059832" y="3969060"/>
            <a:ext cx="648072" cy="25202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275856" y="5157192"/>
            <a:ext cx="72008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 flipH="1">
            <a:off x="3995936" y="6093296"/>
            <a:ext cx="864096" cy="216024"/>
          </a:xfrm>
          <a:prstGeom prst="roundRect">
            <a:avLst>
              <a:gd name="adj" fmla="val 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225941" y="4570073"/>
            <a:ext cx="72008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815077" y="4331841"/>
            <a:ext cx="720080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267744" y="4869160"/>
            <a:ext cx="504056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851920" y="5373216"/>
            <a:ext cx="648072" cy="216024"/>
          </a:xfrm>
          <a:prstGeom prst="roundRect">
            <a:avLst>
              <a:gd name="adj" fmla="val 11262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4139952" y="1340768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Равнобедренный треугольник 29"/>
          <p:cNvSpPr/>
          <p:nvPr/>
        </p:nvSpPr>
        <p:spPr>
          <a:xfrm>
            <a:off x="4535996" y="1700808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Равнобедренный треугольник 30"/>
          <p:cNvSpPr/>
          <p:nvPr/>
        </p:nvSpPr>
        <p:spPr>
          <a:xfrm>
            <a:off x="3815916" y="1749416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/>
          <p:cNvSpPr/>
          <p:nvPr/>
        </p:nvSpPr>
        <p:spPr>
          <a:xfrm>
            <a:off x="4175956" y="1970923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Равнобедренный треугольник 32"/>
          <p:cNvSpPr/>
          <p:nvPr/>
        </p:nvSpPr>
        <p:spPr>
          <a:xfrm>
            <a:off x="4752020" y="2348880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авнобедренный треугольник 33"/>
          <p:cNvSpPr/>
          <p:nvPr/>
        </p:nvSpPr>
        <p:spPr>
          <a:xfrm>
            <a:off x="5076056" y="2114939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Равнобедренный треугольник 34"/>
          <p:cNvSpPr/>
          <p:nvPr/>
        </p:nvSpPr>
        <p:spPr>
          <a:xfrm>
            <a:off x="5329671" y="2482728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Равнобедренный треугольник 35"/>
          <p:cNvSpPr/>
          <p:nvPr/>
        </p:nvSpPr>
        <p:spPr>
          <a:xfrm>
            <a:off x="3419872" y="2852936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Равнобедренный треугольник 36"/>
          <p:cNvSpPr/>
          <p:nvPr/>
        </p:nvSpPr>
        <p:spPr>
          <a:xfrm>
            <a:off x="4331181" y="2996952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Равнобедренный треугольник 37"/>
          <p:cNvSpPr/>
          <p:nvPr/>
        </p:nvSpPr>
        <p:spPr>
          <a:xfrm>
            <a:off x="4824028" y="2955153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Равнобедренный треугольник 38"/>
          <p:cNvSpPr/>
          <p:nvPr/>
        </p:nvSpPr>
        <p:spPr>
          <a:xfrm>
            <a:off x="4529834" y="3771038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Равнобедренный треугольник 39"/>
          <p:cNvSpPr/>
          <p:nvPr/>
        </p:nvSpPr>
        <p:spPr>
          <a:xfrm>
            <a:off x="3802005" y="3969060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Равнобедренный треугольник 40"/>
          <p:cNvSpPr/>
          <p:nvPr/>
        </p:nvSpPr>
        <p:spPr>
          <a:xfrm>
            <a:off x="2339752" y="3840628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/>
          <p:cNvSpPr/>
          <p:nvPr/>
        </p:nvSpPr>
        <p:spPr>
          <a:xfrm>
            <a:off x="2699792" y="3840628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Равнобедренный треугольник 42"/>
          <p:cNvSpPr/>
          <p:nvPr/>
        </p:nvSpPr>
        <p:spPr>
          <a:xfrm>
            <a:off x="2561342" y="4293096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авнобедренный треугольник 43"/>
          <p:cNvSpPr/>
          <p:nvPr/>
        </p:nvSpPr>
        <p:spPr>
          <a:xfrm>
            <a:off x="1619672" y="4545124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Равнобедренный треугольник 44"/>
          <p:cNvSpPr/>
          <p:nvPr/>
        </p:nvSpPr>
        <p:spPr>
          <a:xfrm>
            <a:off x="3197686" y="4797152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/>
          <p:cNvSpPr/>
          <p:nvPr/>
        </p:nvSpPr>
        <p:spPr>
          <a:xfrm>
            <a:off x="3633713" y="5481228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Равнобедренный треугольник 46"/>
          <p:cNvSpPr/>
          <p:nvPr/>
        </p:nvSpPr>
        <p:spPr>
          <a:xfrm>
            <a:off x="4067944" y="4339438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авнобедренный треугольник 47"/>
          <p:cNvSpPr/>
          <p:nvPr/>
        </p:nvSpPr>
        <p:spPr>
          <a:xfrm>
            <a:off x="4601842" y="4221088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Равнобедренный треугольник 48"/>
          <p:cNvSpPr/>
          <p:nvPr/>
        </p:nvSpPr>
        <p:spPr>
          <a:xfrm>
            <a:off x="4331181" y="4614714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/>
          <p:cNvSpPr/>
          <p:nvPr/>
        </p:nvSpPr>
        <p:spPr>
          <a:xfrm>
            <a:off x="4609591" y="5121188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/>
          <p:cNvSpPr/>
          <p:nvPr/>
        </p:nvSpPr>
        <p:spPr>
          <a:xfrm>
            <a:off x="5328084" y="4581128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авнобедренный треугольник 51"/>
          <p:cNvSpPr/>
          <p:nvPr/>
        </p:nvSpPr>
        <p:spPr>
          <a:xfrm>
            <a:off x="5580112" y="4149080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Равнобедренный треугольник 52"/>
          <p:cNvSpPr/>
          <p:nvPr/>
        </p:nvSpPr>
        <p:spPr>
          <a:xfrm>
            <a:off x="6516216" y="4498952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Равнобедренный треугольник 53"/>
          <p:cNvSpPr/>
          <p:nvPr/>
        </p:nvSpPr>
        <p:spPr>
          <a:xfrm>
            <a:off x="6373787" y="5355299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Равнобедренный треугольник 54"/>
          <p:cNvSpPr/>
          <p:nvPr/>
        </p:nvSpPr>
        <p:spPr>
          <a:xfrm>
            <a:off x="4825615" y="5733256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Равнобедренный треугольник 55"/>
          <p:cNvSpPr/>
          <p:nvPr/>
        </p:nvSpPr>
        <p:spPr>
          <a:xfrm>
            <a:off x="5073873" y="4977172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Равнобедренный треугольник 56"/>
          <p:cNvSpPr/>
          <p:nvPr/>
        </p:nvSpPr>
        <p:spPr>
          <a:xfrm>
            <a:off x="3749474" y="4801848"/>
            <a:ext cx="144016" cy="144016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566782" y="1840756"/>
            <a:ext cx="23762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г.Батайск</a:t>
            </a:r>
            <a:endParaRPr lang="ru-RU" b="1" dirty="0" smtClean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г.Волгодонск</a:t>
            </a:r>
            <a:endParaRPr lang="ru-RU" b="1" dirty="0" smtClean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г.Гуково</a:t>
            </a:r>
            <a:endParaRPr lang="ru-RU" b="1" dirty="0" smtClean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г.Донецк</a:t>
            </a:r>
            <a:endParaRPr lang="ru-RU" b="1" dirty="0" smtClean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г.Новочеркасск</a:t>
            </a:r>
            <a:endParaRPr lang="ru-RU" b="1" dirty="0" smtClean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г.Ростов</a:t>
            </a:r>
            <a:r>
              <a:rPr lang="ru-RU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-на-Дону</a:t>
            </a:r>
          </a:p>
          <a:p>
            <a:r>
              <a:rPr lang="ru-RU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г.Таганрог</a:t>
            </a:r>
            <a:endParaRPr lang="ru-RU" b="1" dirty="0" smtClean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г.Шахты</a:t>
            </a:r>
            <a:endParaRPr lang="ru-RU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908596" y="740603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г.Азов</a:t>
            </a:r>
          </a:p>
          <a:p>
            <a:r>
              <a:rPr lang="ru-RU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г.Зверево</a:t>
            </a:r>
          </a:p>
          <a:p>
            <a:r>
              <a:rPr lang="ru-RU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г.Новошахтинск</a:t>
            </a:r>
          </a:p>
          <a:p>
            <a:r>
              <a:rPr lang="ru-RU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г.Каменск-Шахтинский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10"/>
          <p:cNvPicPr preferRelativeResize="0"/>
          <p:nvPr/>
        </p:nvPicPr>
        <p:blipFill rotWithShape="1">
          <a:blip r:embed="rId3">
            <a:alphaModFix/>
          </a:blip>
          <a:srcRect l="1520" r="9534"/>
          <a:stretch/>
        </p:blipFill>
        <p:spPr>
          <a:xfrm>
            <a:off x="0" y="65067"/>
            <a:ext cx="9144000" cy="67333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8" name="Google Shape;178;p10"/>
          <p:cNvGrpSpPr/>
          <p:nvPr/>
        </p:nvGrpSpPr>
        <p:grpSpPr>
          <a:xfrm>
            <a:off x="432695" y="-225386"/>
            <a:ext cx="8498723" cy="6833721"/>
            <a:chOff x="0" y="-276225"/>
            <a:chExt cx="4476693" cy="2699742"/>
          </a:xfrm>
        </p:grpSpPr>
        <p:sp>
          <p:nvSpPr>
            <p:cNvPr id="179" name="Google Shape;179;p10"/>
            <p:cNvSpPr/>
            <p:nvPr/>
          </p:nvSpPr>
          <p:spPr>
            <a:xfrm>
              <a:off x="0" y="0"/>
              <a:ext cx="4476693" cy="2423517"/>
            </a:xfrm>
            <a:custGeom>
              <a:avLst/>
              <a:gdLst/>
              <a:ahLst/>
              <a:cxnLst/>
              <a:rect l="l" t="t" r="r" b="b"/>
              <a:pathLst>
                <a:path w="4476693" h="2423517" extrusionOk="0">
                  <a:moveTo>
                    <a:pt x="26873" y="0"/>
                  </a:moveTo>
                  <a:lnTo>
                    <a:pt x="4449820" y="0"/>
                  </a:lnTo>
                  <a:cubicBezTo>
                    <a:pt x="4464662" y="0"/>
                    <a:pt x="4476693" y="12031"/>
                    <a:pt x="4476693" y="26873"/>
                  </a:cubicBezTo>
                  <a:lnTo>
                    <a:pt x="4476693" y="2396644"/>
                  </a:lnTo>
                  <a:cubicBezTo>
                    <a:pt x="4476693" y="2411485"/>
                    <a:pt x="4464662" y="2423517"/>
                    <a:pt x="4449820" y="2423517"/>
                  </a:cubicBezTo>
                  <a:lnTo>
                    <a:pt x="26873" y="2423517"/>
                  </a:lnTo>
                  <a:cubicBezTo>
                    <a:pt x="12031" y="2423517"/>
                    <a:pt x="0" y="2411485"/>
                    <a:pt x="0" y="2396644"/>
                  </a:cubicBezTo>
                  <a:lnTo>
                    <a:pt x="0" y="26873"/>
                  </a:lnTo>
                  <a:cubicBezTo>
                    <a:pt x="0" y="12031"/>
                    <a:pt x="12031" y="0"/>
                    <a:pt x="26873" y="0"/>
                  </a:cubicBezTo>
                  <a:close/>
                </a:path>
              </a:pathLst>
            </a:custGeom>
            <a:solidFill>
              <a:srgbClr val="0E1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rtl="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0" name="Google Shape;180;p10"/>
            <p:cNvSpPr txBox="1"/>
            <p:nvPr/>
          </p:nvSpPr>
          <p:spPr>
            <a:xfrm>
              <a:off x="0" y="-276225"/>
              <a:ext cx="4476693" cy="2699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 rtl="0">
                <a:lnSpc>
                  <a:spcPct val="332166"/>
                </a:lnSpc>
              </a:pPr>
              <a:endParaRPr sz="100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1" name="Google Shape;181;p10"/>
          <p:cNvGrpSpPr/>
          <p:nvPr/>
        </p:nvGrpSpPr>
        <p:grpSpPr>
          <a:xfrm>
            <a:off x="322639" y="-291630"/>
            <a:ext cx="8498723" cy="6744298"/>
            <a:chOff x="0" y="-275784"/>
            <a:chExt cx="4476693" cy="2664414"/>
          </a:xfrm>
        </p:grpSpPr>
        <p:sp>
          <p:nvSpPr>
            <p:cNvPr id="182" name="Google Shape;182;p10"/>
            <p:cNvSpPr/>
            <p:nvPr/>
          </p:nvSpPr>
          <p:spPr>
            <a:xfrm>
              <a:off x="0" y="0"/>
              <a:ext cx="4476693" cy="2388189"/>
            </a:xfrm>
            <a:custGeom>
              <a:avLst/>
              <a:gdLst/>
              <a:ahLst/>
              <a:cxnLst/>
              <a:rect l="l" t="t" r="r" b="b"/>
              <a:pathLst>
                <a:path w="4476693" h="2388189" extrusionOk="0">
                  <a:moveTo>
                    <a:pt x="23229" y="0"/>
                  </a:moveTo>
                  <a:lnTo>
                    <a:pt x="4453464" y="0"/>
                  </a:lnTo>
                  <a:cubicBezTo>
                    <a:pt x="4466293" y="0"/>
                    <a:pt x="4476693" y="10400"/>
                    <a:pt x="4476693" y="23229"/>
                  </a:cubicBezTo>
                  <a:lnTo>
                    <a:pt x="4476693" y="2364960"/>
                  </a:lnTo>
                  <a:cubicBezTo>
                    <a:pt x="4476693" y="2377789"/>
                    <a:pt x="4466293" y="2388189"/>
                    <a:pt x="4453464" y="2388189"/>
                  </a:cubicBezTo>
                  <a:lnTo>
                    <a:pt x="23229" y="2388189"/>
                  </a:lnTo>
                  <a:cubicBezTo>
                    <a:pt x="10400" y="2388189"/>
                    <a:pt x="0" y="2377789"/>
                    <a:pt x="0" y="2364960"/>
                  </a:cubicBezTo>
                  <a:lnTo>
                    <a:pt x="0" y="23229"/>
                  </a:lnTo>
                  <a:cubicBezTo>
                    <a:pt x="0" y="10400"/>
                    <a:pt x="10400" y="0"/>
                    <a:pt x="232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rtl="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3" name="Google Shape;183;p10"/>
            <p:cNvSpPr txBox="1"/>
            <p:nvPr/>
          </p:nvSpPr>
          <p:spPr>
            <a:xfrm>
              <a:off x="0" y="-275784"/>
              <a:ext cx="4476693" cy="26644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 rtl="0">
                <a:lnSpc>
                  <a:spcPct val="332166"/>
                </a:lnSpc>
              </a:pPr>
              <a:endParaRPr sz="100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6" name="Google Shape;186;p10"/>
          <p:cNvSpPr txBox="1"/>
          <p:nvPr/>
        </p:nvSpPr>
        <p:spPr>
          <a:xfrm>
            <a:off x="1145122" y="2133013"/>
            <a:ext cx="6393810" cy="3647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ru-RU" b="1" dirty="0" smtClean="0">
                <a:solidFill>
                  <a:srgbClr val="63891F">
                    <a:lumMod val="75000"/>
                  </a:srgbClr>
                </a:solidFill>
              </a:rPr>
              <a:t>Функции экспертного совета</a:t>
            </a:r>
          </a:p>
          <a:p>
            <a:pPr marL="171450" indent="-171450">
              <a:buFont typeface="Arial" pitchFamily="34" charset="0"/>
              <a:buChar char="•"/>
            </a:pPr>
            <a:endParaRPr lang="ru-RU" b="1" dirty="0">
              <a:solidFill>
                <a:srgbClr val="63891F">
                  <a:lumMod val="75000"/>
                </a:srgbClr>
              </a:solidFill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ru-RU" sz="2000" dirty="0" smtClean="0">
                <a:latin typeface="Times New Roman"/>
                <a:ea typeface="Calibri"/>
                <a:cs typeface="Aharoni" pitchFamily="2" charset="-79"/>
              </a:rPr>
              <a:t>консультативная </a:t>
            </a:r>
            <a:r>
              <a:rPr lang="ru-RU" sz="2000" dirty="0">
                <a:latin typeface="Times New Roman"/>
                <a:ea typeface="Calibri"/>
                <a:cs typeface="Aharoni" pitchFamily="2" charset="-79"/>
              </a:rPr>
              <a:t>помощь</a:t>
            </a:r>
            <a:endParaRPr lang="ru-RU" sz="2000" dirty="0">
              <a:latin typeface="Calibri"/>
              <a:ea typeface="Calibri"/>
              <a:cs typeface="Aharoni" pitchFamily="2" charset="-79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ru-RU" sz="2000" dirty="0" smtClean="0">
                <a:latin typeface="Times New Roman"/>
                <a:ea typeface="Calibri"/>
                <a:cs typeface="Aharoni" pitchFamily="2" charset="-79"/>
              </a:rPr>
              <a:t>научно-методическое </a:t>
            </a:r>
            <a:r>
              <a:rPr lang="ru-RU" sz="2000" dirty="0">
                <a:latin typeface="Times New Roman"/>
                <a:ea typeface="Calibri"/>
                <a:cs typeface="Aharoni" pitchFamily="2" charset="-79"/>
              </a:rPr>
              <a:t>сопровождение</a:t>
            </a:r>
            <a:endParaRPr lang="ru-RU" sz="2000" dirty="0">
              <a:latin typeface="Calibri"/>
              <a:ea typeface="Calibri"/>
              <a:cs typeface="Aharoni" pitchFamily="2" charset="-79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ru-RU" sz="2000" dirty="0" smtClean="0">
                <a:latin typeface="Times New Roman"/>
                <a:ea typeface="Calibri"/>
                <a:cs typeface="Aharoni" pitchFamily="2" charset="-79"/>
              </a:rPr>
              <a:t>организационно-аналитическая </a:t>
            </a:r>
            <a:r>
              <a:rPr lang="ru-RU" sz="2000" dirty="0">
                <a:latin typeface="Times New Roman"/>
                <a:ea typeface="Calibri"/>
                <a:cs typeface="Aharoni" pitchFamily="2" charset="-79"/>
              </a:rPr>
              <a:t>деятельность</a:t>
            </a:r>
            <a:endParaRPr lang="ru-RU" sz="2000" dirty="0">
              <a:latin typeface="Calibri"/>
              <a:ea typeface="Calibri"/>
              <a:cs typeface="Aharoni" pitchFamily="2" charset="-79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ru-RU" sz="2000" dirty="0" smtClean="0">
                <a:latin typeface="Times New Roman"/>
                <a:ea typeface="Calibri"/>
                <a:cs typeface="Aharoni" pitchFamily="2" charset="-79"/>
              </a:rPr>
              <a:t>экспертиза </a:t>
            </a:r>
            <a:r>
              <a:rPr lang="ru-RU" sz="2000" dirty="0">
                <a:latin typeface="Times New Roman"/>
                <a:ea typeface="Calibri"/>
                <a:cs typeface="Aharoni" pitchFamily="2" charset="-79"/>
              </a:rPr>
              <a:t>ежегодных отчетов о реализации проекта</a:t>
            </a:r>
            <a:endParaRPr lang="ru-RU" sz="2000" dirty="0">
              <a:latin typeface="Calibri"/>
              <a:ea typeface="Calibri"/>
              <a:cs typeface="Aharoni" pitchFamily="2" charset="-79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ru-RU" sz="2000" dirty="0" smtClean="0">
                <a:latin typeface="Times New Roman"/>
                <a:ea typeface="Calibri"/>
                <a:cs typeface="Aharoni" pitchFamily="2" charset="-79"/>
              </a:rPr>
              <a:t>составление </a:t>
            </a:r>
            <a:r>
              <a:rPr lang="ru-RU" sz="2000" dirty="0">
                <a:latin typeface="Times New Roman"/>
                <a:ea typeface="Calibri"/>
                <a:cs typeface="Aharoni" pitchFamily="2" charset="-79"/>
              </a:rPr>
              <a:t>заключений о значимости полученных результатов</a:t>
            </a:r>
            <a:endParaRPr lang="ru-RU" sz="2000" dirty="0">
              <a:latin typeface="Calibri"/>
              <a:ea typeface="Calibri"/>
              <a:cs typeface="Aharoni" pitchFamily="2" charset="-79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ru-RU" sz="2000" dirty="0" smtClean="0">
                <a:latin typeface="Times New Roman"/>
                <a:ea typeface="Calibri"/>
                <a:cs typeface="Aharoni" pitchFamily="2" charset="-79"/>
              </a:rPr>
              <a:t>составление </a:t>
            </a:r>
            <a:r>
              <a:rPr lang="ru-RU" sz="2000" dirty="0">
                <a:latin typeface="Times New Roman"/>
                <a:ea typeface="Calibri"/>
                <a:cs typeface="Aharoni" pitchFamily="2" charset="-79"/>
              </a:rPr>
              <a:t>и размещение банка данных ОБИП.</a:t>
            </a:r>
            <a:endParaRPr lang="ru-RU" sz="2000" dirty="0">
              <a:latin typeface="Calibri"/>
              <a:ea typeface="Calibri"/>
              <a:cs typeface="Aharoni" pitchFamily="2" charset="-79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ru-RU" sz="2000" b="1" dirty="0" smtClean="0">
              <a:solidFill>
                <a:srgbClr val="63891F">
                  <a:lumMod val="75000"/>
                </a:srgbClr>
              </a:solidFill>
              <a:cs typeface="Aharoni" pitchFamily="2" charset="-79"/>
            </a:endParaRPr>
          </a:p>
          <a:p>
            <a:pPr marL="171450" indent="-171450">
              <a:buFont typeface="Arial" pitchFamily="34" charset="0"/>
              <a:buChar char="•"/>
            </a:pPr>
            <a:endParaRPr lang="ru-RU" sz="2000" b="1" dirty="0">
              <a:solidFill>
                <a:srgbClr val="63891F">
                  <a:lumMod val="75000"/>
                </a:srgbClr>
              </a:solidFill>
              <a:cs typeface="Aharoni" pitchFamily="2" charset="-79"/>
            </a:endParaRPr>
          </a:p>
        </p:txBody>
      </p:sp>
      <p:pic>
        <p:nvPicPr>
          <p:cNvPr id="187" name="Google Shape;187;p10"/>
          <p:cNvPicPr preferRelativeResize="0"/>
          <p:nvPr/>
        </p:nvPicPr>
        <p:blipFill rotWithShape="1">
          <a:blip r:embed="rId4">
            <a:alphaModFix/>
          </a:blip>
          <a:srcRect l="24704" b="39046"/>
          <a:stretch/>
        </p:blipFill>
        <p:spPr>
          <a:xfrm>
            <a:off x="0" y="5146750"/>
            <a:ext cx="2639175" cy="17112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Прямая соединительная линия 3"/>
          <p:cNvCxnSpPr>
            <a:cxnSpLocks noChangeAspect="1"/>
          </p:cNvCxnSpPr>
          <p:nvPr/>
        </p:nvCxnSpPr>
        <p:spPr>
          <a:xfrm>
            <a:off x="973644" y="1837308"/>
            <a:ext cx="7416824" cy="73025"/>
          </a:xfrm>
          <a:prstGeom prst="curvedConnector3">
            <a:avLst>
              <a:gd name="adj1" fmla="val 100569"/>
            </a:avLst>
          </a:prstGeom>
          <a:ln w="47625">
            <a:solidFill>
              <a:srgbClr val="7030A0">
                <a:alpha val="60000"/>
              </a:srgbClr>
            </a:solidFill>
            <a:prstDash val="sysDot"/>
          </a:ln>
          <a:effectLst>
            <a:reflection blurRad="736600" stA="48000" endPos="45000" dist="4445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Google Shape;223;p11"/>
          <p:cNvSpPr/>
          <p:nvPr/>
        </p:nvSpPr>
        <p:spPr>
          <a:xfrm>
            <a:off x="7524328" y="3428999"/>
            <a:ext cx="1224136" cy="1370149"/>
          </a:xfrm>
          <a:custGeom>
            <a:avLst/>
            <a:gdLst/>
            <a:ahLst/>
            <a:cxnLst/>
            <a:rect l="l" t="t" r="r" b="b"/>
            <a:pathLst>
              <a:path w="1248661" h="1416007" extrusionOk="0">
                <a:moveTo>
                  <a:pt x="0" y="0"/>
                </a:moveTo>
                <a:lnTo>
                  <a:pt x="1248660" y="0"/>
                </a:lnTo>
                <a:lnTo>
                  <a:pt x="1248660" y="1416007"/>
                </a:lnTo>
                <a:lnTo>
                  <a:pt x="0" y="1416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34000"/>
                      </a14:imgEffect>
                      <a14:imgEffect>
                        <a14:colorTemperature colorTemp="1500"/>
                      </a14:imgEffect>
                      <a14:imgEffect>
                        <a14:saturation sat="400000"/>
                      </a14:imgEffect>
                      <a14:imgEffect>
                        <a14:brightnessContrast bright="-100000" contrast="-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0707194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10"/>
          <p:cNvPicPr preferRelativeResize="0"/>
          <p:nvPr/>
        </p:nvPicPr>
        <p:blipFill rotWithShape="1">
          <a:blip r:embed="rId3">
            <a:alphaModFix/>
          </a:blip>
          <a:srcRect l="1520" r="9534"/>
          <a:stretch/>
        </p:blipFill>
        <p:spPr>
          <a:xfrm>
            <a:off x="0" y="65067"/>
            <a:ext cx="9144000" cy="67333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8" name="Google Shape;178;p10"/>
          <p:cNvGrpSpPr/>
          <p:nvPr/>
        </p:nvGrpSpPr>
        <p:grpSpPr>
          <a:xfrm>
            <a:off x="432695" y="-225386"/>
            <a:ext cx="8498723" cy="6833721"/>
            <a:chOff x="0" y="-276225"/>
            <a:chExt cx="4476693" cy="2699742"/>
          </a:xfrm>
        </p:grpSpPr>
        <p:sp>
          <p:nvSpPr>
            <p:cNvPr id="179" name="Google Shape;179;p10"/>
            <p:cNvSpPr/>
            <p:nvPr/>
          </p:nvSpPr>
          <p:spPr>
            <a:xfrm>
              <a:off x="0" y="0"/>
              <a:ext cx="4476693" cy="2423517"/>
            </a:xfrm>
            <a:custGeom>
              <a:avLst/>
              <a:gdLst/>
              <a:ahLst/>
              <a:cxnLst/>
              <a:rect l="l" t="t" r="r" b="b"/>
              <a:pathLst>
                <a:path w="4476693" h="2423517" extrusionOk="0">
                  <a:moveTo>
                    <a:pt x="26873" y="0"/>
                  </a:moveTo>
                  <a:lnTo>
                    <a:pt x="4449820" y="0"/>
                  </a:lnTo>
                  <a:cubicBezTo>
                    <a:pt x="4464662" y="0"/>
                    <a:pt x="4476693" y="12031"/>
                    <a:pt x="4476693" y="26873"/>
                  </a:cubicBezTo>
                  <a:lnTo>
                    <a:pt x="4476693" y="2396644"/>
                  </a:lnTo>
                  <a:cubicBezTo>
                    <a:pt x="4476693" y="2411485"/>
                    <a:pt x="4464662" y="2423517"/>
                    <a:pt x="4449820" y="2423517"/>
                  </a:cubicBezTo>
                  <a:lnTo>
                    <a:pt x="26873" y="2423517"/>
                  </a:lnTo>
                  <a:cubicBezTo>
                    <a:pt x="12031" y="2423517"/>
                    <a:pt x="0" y="2411485"/>
                    <a:pt x="0" y="2396644"/>
                  </a:cubicBezTo>
                  <a:lnTo>
                    <a:pt x="0" y="26873"/>
                  </a:lnTo>
                  <a:cubicBezTo>
                    <a:pt x="0" y="12031"/>
                    <a:pt x="12031" y="0"/>
                    <a:pt x="26873" y="0"/>
                  </a:cubicBezTo>
                  <a:close/>
                </a:path>
              </a:pathLst>
            </a:custGeom>
            <a:solidFill>
              <a:srgbClr val="0E1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rtl="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0" name="Google Shape;180;p10"/>
            <p:cNvSpPr txBox="1"/>
            <p:nvPr/>
          </p:nvSpPr>
          <p:spPr>
            <a:xfrm>
              <a:off x="0" y="-276225"/>
              <a:ext cx="4476693" cy="2699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 rtl="0">
                <a:lnSpc>
                  <a:spcPct val="332166"/>
                </a:lnSpc>
              </a:pPr>
              <a:endParaRPr sz="100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1" name="Google Shape;181;p10"/>
          <p:cNvGrpSpPr/>
          <p:nvPr/>
        </p:nvGrpSpPr>
        <p:grpSpPr>
          <a:xfrm>
            <a:off x="322639" y="-291630"/>
            <a:ext cx="8498723" cy="6744298"/>
            <a:chOff x="0" y="-275784"/>
            <a:chExt cx="4476693" cy="2664414"/>
          </a:xfrm>
        </p:grpSpPr>
        <p:sp>
          <p:nvSpPr>
            <p:cNvPr id="182" name="Google Shape;182;p10"/>
            <p:cNvSpPr/>
            <p:nvPr/>
          </p:nvSpPr>
          <p:spPr>
            <a:xfrm>
              <a:off x="0" y="0"/>
              <a:ext cx="4476693" cy="2388189"/>
            </a:xfrm>
            <a:custGeom>
              <a:avLst/>
              <a:gdLst/>
              <a:ahLst/>
              <a:cxnLst/>
              <a:rect l="l" t="t" r="r" b="b"/>
              <a:pathLst>
                <a:path w="4476693" h="2388189" extrusionOk="0">
                  <a:moveTo>
                    <a:pt x="23229" y="0"/>
                  </a:moveTo>
                  <a:lnTo>
                    <a:pt x="4453464" y="0"/>
                  </a:lnTo>
                  <a:cubicBezTo>
                    <a:pt x="4466293" y="0"/>
                    <a:pt x="4476693" y="10400"/>
                    <a:pt x="4476693" y="23229"/>
                  </a:cubicBezTo>
                  <a:lnTo>
                    <a:pt x="4476693" y="2364960"/>
                  </a:lnTo>
                  <a:cubicBezTo>
                    <a:pt x="4476693" y="2377789"/>
                    <a:pt x="4466293" y="2388189"/>
                    <a:pt x="4453464" y="2388189"/>
                  </a:cubicBezTo>
                  <a:lnTo>
                    <a:pt x="23229" y="2388189"/>
                  </a:lnTo>
                  <a:cubicBezTo>
                    <a:pt x="10400" y="2388189"/>
                    <a:pt x="0" y="2377789"/>
                    <a:pt x="0" y="2364960"/>
                  </a:cubicBezTo>
                  <a:lnTo>
                    <a:pt x="0" y="23229"/>
                  </a:lnTo>
                  <a:cubicBezTo>
                    <a:pt x="0" y="10400"/>
                    <a:pt x="10400" y="0"/>
                    <a:pt x="232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rtl="0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3" name="Google Shape;183;p10"/>
            <p:cNvSpPr txBox="1"/>
            <p:nvPr/>
          </p:nvSpPr>
          <p:spPr>
            <a:xfrm>
              <a:off x="0" y="-275784"/>
              <a:ext cx="4476693" cy="26644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algn="ctr" rtl="0">
                <a:lnSpc>
                  <a:spcPct val="332166"/>
                </a:lnSpc>
              </a:pPr>
              <a:endParaRPr sz="100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6" name="Google Shape;186;p10"/>
          <p:cNvSpPr txBox="1"/>
          <p:nvPr/>
        </p:nvSpPr>
        <p:spPr>
          <a:xfrm>
            <a:off x="432695" y="606151"/>
            <a:ext cx="7091633" cy="517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ru-RU" b="1" dirty="0" smtClean="0">
                <a:solidFill>
                  <a:srgbClr val="63891F">
                    <a:lumMod val="75000"/>
                  </a:srgbClr>
                </a:solidFill>
              </a:rPr>
              <a:t>Правила подачи документов в экспертный совет</a:t>
            </a:r>
          </a:p>
          <a:p>
            <a:pPr marL="171450" indent="-171450">
              <a:buFont typeface="Arial" pitchFamily="34" charset="0"/>
              <a:buChar char="•"/>
            </a:pPr>
            <a:endParaRPr lang="ru-RU" b="1" dirty="0">
              <a:solidFill>
                <a:srgbClr val="63891F">
                  <a:lumMod val="75000"/>
                </a:srgbClr>
              </a:solidFill>
            </a:endParaRPr>
          </a:p>
          <a:p>
            <a:r>
              <a:rPr lang="ru-RU" sz="2000" b="1" dirty="0" smtClean="0">
                <a:solidFill>
                  <a:srgbClr val="63891F">
                    <a:lumMod val="75000"/>
                  </a:srgbClr>
                </a:solidFill>
                <a:cs typeface="Aharoni" pitchFamily="2" charset="-79"/>
              </a:rPr>
              <a:t>1. </a:t>
            </a:r>
            <a:r>
              <a:rPr lang="ru-RU" sz="2000" dirty="0" smtClean="0">
                <a:latin typeface="Times New Roman"/>
              </a:rPr>
              <a:t>Подача документов о</a:t>
            </a:r>
            <a:r>
              <a:rPr lang="ru-RU" sz="2000" dirty="0" smtClean="0">
                <a:latin typeface="Times New Roman"/>
                <a:ea typeface="Calibri"/>
              </a:rPr>
              <a:t>существляется </a:t>
            </a:r>
            <a:r>
              <a:rPr lang="ru-RU" sz="2000" dirty="0">
                <a:latin typeface="Times New Roman"/>
                <a:ea typeface="Calibri"/>
              </a:rPr>
              <a:t>в течение года, перечень документов есть на сайте в разделе «Инновационная деятельность» (документы представляются в электронном виде и на бумажном носителе</a:t>
            </a:r>
            <a:r>
              <a:rPr lang="ru-RU" sz="2000" dirty="0" smtClean="0">
                <a:latin typeface="Times New Roman"/>
                <a:ea typeface="Calibri"/>
              </a:rPr>
              <a:t>);</a:t>
            </a:r>
          </a:p>
          <a:p>
            <a:r>
              <a:rPr lang="ru-RU" sz="2000" b="1" dirty="0" smtClean="0">
                <a:solidFill>
                  <a:srgbClr val="63891F">
                    <a:lumMod val="75000"/>
                  </a:srgbClr>
                </a:solidFill>
                <a:latin typeface="Times New Roman"/>
                <a:cs typeface="Aharoni" pitchFamily="2" charset="-79"/>
              </a:rPr>
              <a:t>2. </a:t>
            </a:r>
            <a:r>
              <a:rPr lang="ru-RU" sz="2000" dirty="0">
                <a:latin typeface="Times New Roman"/>
                <a:ea typeface="Calibri"/>
              </a:rPr>
              <a:t>Набор документов представляется в соответствии с п.4.2. </a:t>
            </a:r>
            <a:r>
              <a:rPr lang="ru-RU" sz="2000" dirty="0" smtClean="0">
                <a:latin typeface="Times New Roman"/>
                <a:ea typeface="Calibri"/>
              </a:rPr>
              <a:t>Положения об экспертном совете (на </a:t>
            </a:r>
            <a:r>
              <a:rPr lang="ru-RU" sz="2000" dirty="0">
                <a:latin typeface="Times New Roman"/>
                <a:ea typeface="Calibri"/>
              </a:rPr>
              <a:t>основании которых разработаны форма и содержание заявки, заявление, ходатайство, выписка из решения </a:t>
            </a:r>
            <a:r>
              <a:rPr lang="ru-RU" sz="2000" dirty="0" err="1">
                <a:latin typeface="Times New Roman"/>
                <a:ea typeface="Calibri"/>
              </a:rPr>
              <a:t>пед</a:t>
            </a:r>
            <a:r>
              <a:rPr lang="ru-RU" sz="2000" dirty="0">
                <a:latin typeface="Times New Roman"/>
                <a:ea typeface="Calibri"/>
              </a:rPr>
              <a:t>. совета</a:t>
            </a:r>
            <a:r>
              <a:rPr lang="ru-RU" sz="2000" dirty="0" smtClean="0">
                <a:latin typeface="Times New Roman"/>
                <a:ea typeface="Calibri"/>
              </a:rPr>
              <a:t>);</a:t>
            </a:r>
          </a:p>
          <a:p>
            <a:r>
              <a:rPr lang="ru-RU" sz="2000" dirty="0" smtClean="0">
                <a:latin typeface="Times New Roman"/>
                <a:ea typeface="Calibri"/>
              </a:rPr>
              <a:t>3. </a:t>
            </a:r>
            <a:r>
              <a:rPr lang="ru-RU" sz="2000" dirty="0">
                <a:latin typeface="Times New Roman"/>
                <a:ea typeface="Calibri"/>
              </a:rPr>
              <a:t>После регистрации документов  документы поступают в экспертный совет для  экспертизы. На каждое дело назначаются не менее 2 экспертов, каждый из которых работает </a:t>
            </a:r>
            <a:r>
              <a:rPr lang="ru-RU" sz="2000" dirty="0" smtClean="0">
                <a:latin typeface="Times New Roman"/>
                <a:ea typeface="Calibri"/>
              </a:rPr>
              <a:t>автономно;</a:t>
            </a:r>
          </a:p>
          <a:p>
            <a:r>
              <a:rPr lang="ru-RU" sz="2000" b="1" dirty="0" smtClean="0">
                <a:solidFill>
                  <a:srgbClr val="63891F">
                    <a:lumMod val="75000"/>
                  </a:srgbClr>
                </a:solidFill>
                <a:latin typeface="Times New Roman"/>
                <a:cs typeface="Aharoni" pitchFamily="2" charset="-79"/>
              </a:rPr>
              <a:t>4. </a:t>
            </a:r>
            <a:r>
              <a:rPr lang="ru-RU" sz="2000" dirty="0">
                <a:latin typeface="Times New Roman"/>
                <a:ea typeface="Calibri"/>
              </a:rPr>
              <a:t>Решение о направлении поступивших дел в Координационный совет принимается на заседании Экспертного совета, путем открытого </a:t>
            </a:r>
            <a:r>
              <a:rPr lang="ru-RU" sz="2000" dirty="0" smtClean="0">
                <a:latin typeface="Times New Roman"/>
                <a:ea typeface="Calibri"/>
              </a:rPr>
              <a:t>голосования.</a:t>
            </a:r>
            <a:endParaRPr lang="ru-RU" sz="2000" b="1" dirty="0" smtClean="0">
              <a:solidFill>
                <a:srgbClr val="63891F">
                  <a:lumMod val="75000"/>
                </a:srgbClr>
              </a:solidFill>
              <a:cs typeface="Aharoni" pitchFamily="2" charset="-79"/>
            </a:endParaRPr>
          </a:p>
          <a:p>
            <a:pPr marL="171450" indent="-171450">
              <a:buFont typeface="Arial" pitchFamily="34" charset="0"/>
              <a:buChar char="•"/>
            </a:pPr>
            <a:endParaRPr lang="ru-RU" sz="2000" b="1" dirty="0">
              <a:solidFill>
                <a:srgbClr val="63891F">
                  <a:lumMod val="75000"/>
                </a:srgbClr>
              </a:solidFill>
              <a:cs typeface="Aharoni" pitchFamily="2" charset="-79"/>
            </a:endParaRPr>
          </a:p>
        </p:txBody>
      </p:sp>
      <p:pic>
        <p:nvPicPr>
          <p:cNvPr id="187" name="Google Shape;187;p10"/>
          <p:cNvPicPr preferRelativeResize="0"/>
          <p:nvPr/>
        </p:nvPicPr>
        <p:blipFill rotWithShape="1">
          <a:blip r:embed="rId4">
            <a:alphaModFix/>
          </a:blip>
          <a:srcRect l="24704" b="39046"/>
          <a:stretch/>
        </p:blipFill>
        <p:spPr>
          <a:xfrm>
            <a:off x="0" y="5146750"/>
            <a:ext cx="2639175" cy="1711249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23;p11"/>
          <p:cNvSpPr/>
          <p:nvPr/>
        </p:nvSpPr>
        <p:spPr>
          <a:xfrm>
            <a:off x="7524328" y="3428999"/>
            <a:ext cx="1224136" cy="1370149"/>
          </a:xfrm>
          <a:custGeom>
            <a:avLst/>
            <a:gdLst/>
            <a:ahLst/>
            <a:cxnLst/>
            <a:rect l="l" t="t" r="r" b="b"/>
            <a:pathLst>
              <a:path w="1248661" h="1416007" extrusionOk="0">
                <a:moveTo>
                  <a:pt x="0" y="0"/>
                </a:moveTo>
                <a:lnTo>
                  <a:pt x="1248660" y="0"/>
                </a:lnTo>
                <a:lnTo>
                  <a:pt x="1248660" y="1416007"/>
                </a:lnTo>
                <a:lnTo>
                  <a:pt x="0" y="1416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34000"/>
                      </a14:imgEffect>
                      <a14:imgEffect>
                        <a14:colorTemperature colorTemp="1500"/>
                      </a14:imgEffect>
                      <a14:imgEffect>
                        <a14:saturation sat="400000"/>
                      </a14:imgEffect>
                      <a14:imgEffect>
                        <a14:brightnessContrast bright="-100000" contrast="-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9680298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1391</TotalTime>
  <Words>490</Words>
  <Application>Microsoft Office PowerPoint</Application>
  <DocSecurity>0</DocSecurity>
  <PresentationFormat>Экран (4:3)</PresentationFormat>
  <Paragraphs>78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Аптека</vt:lpstr>
      <vt:lpstr>Презентация PowerPoint</vt:lpstr>
      <vt:lpstr>Презентация PowerPoint</vt:lpstr>
      <vt:lpstr>Презентация PowerPoint</vt:lpstr>
      <vt:lpstr>Областная  инновационная инфраструктура </vt:lpstr>
      <vt:lpstr>Презентация PowerPoint</vt:lpstr>
      <vt:lpstr>Распределение ИННОВАЦИОННЫХ проектов по направлениям</vt:lpstr>
      <vt:lpstr>География  заявок по реализации  инновационных  проектов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регионального (казачьего) компонента в системе общего образования Ростовской области</dc:title>
  <dc:creator>Шашина Наталия Владимировна</dc:creator>
  <cp:lastModifiedBy>Юшко Галина Николаевна</cp:lastModifiedBy>
  <cp:revision>209</cp:revision>
  <dcterms:created xsi:type="dcterms:W3CDTF">2023-05-11T10:56:01Z</dcterms:created>
  <dcterms:modified xsi:type="dcterms:W3CDTF">2026-03-11T06:59:44Z</dcterms:modified>
  <dc:identifier/>
  <dc:language/>
  <cp:version/>
</cp:coreProperties>
</file>